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1FA09D71-4D36-4E23-8BF1-D3F66DCC15D8}">
  <a:tblStyle styleId="{1FA09D71-4D36-4E23-8BF1-D3F66DCC15D8}"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a:tcStyle>
        <a:fill>
          <a:solidFill>
            <a:srgbClr val="D0DEEF"/>
          </a:solidFill>
        </a:fill>
      </a:tcStyle>
    </a:band1H>
    <a:band2H>
      <a:tcTxStyle/>
    </a:band2H>
    <a:band1V>
      <a:tcTxStyle/>
      <a:tcStyle>
        <a:fill>
          <a:solidFill>
            <a:srgbClr val="D0DEEF"/>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983D16CC-8C5B-4772-A3F0-29C52E674EBD}"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91425" lIns="91425" spcFirstLastPara="1" rIns="91425" wrap="square" tIns="91425"/>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91425" lIns="91425" spcFirstLastPara="1" rIns="91425" wrap="square" tIns="91425"/>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91425" lIns="91425" spcFirstLastPara="1" rIns="91425" wrap="square" tIns="91425"/>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 name="Shape 20"/>
        <p:cNvGrpSpPr/>
        <p:nvPr/>
      </p:nvGrpSpPr>
      <p:grpSpPr>
        <a:xfrm>
          <a:off x="0" y="0"/>
          <a:ext cx="0" cy="0"/>
          <a:chOff x="0" y="0"/>
          <a:chExt cx="0" cy="0"/>
        </a:xfrm>
      </p:grpSpPr>
      <p:sp>
        <p:nvSpPr>
          <p:cNvPr id="21" name="Google Shape;21;p3: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p12: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 name="Shape 26"/>
        <p:cNvGrpSpPr/>
        <p:nvPr/>
      </p:nvGrpSpPr>
      <p:grpSpPr>
        <a:xfrm>
          <a:off x="0" y="0"/>
          <a:ext cx="0" cy="0"/>
          <a:chOff x="0" y="0"/>
          <a:chExt cx="0" cy="0"/>
        </a:xfrm>
      </p:grpSpPr>
      <p:sp>
        <p:nvSpPr>
          <p:cNvPr id="27" name="Google Shape;27;p4: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 name="Shape 33"/>
        <p:cNvGrpSpPr/>
        <p:nvPr/>
      </p:nvGrpSpPr>
      <p:grpSpPr>
        <a:xfrm>
          <a:off x="0" y="0"/>
          <a:ext cx="0" cy="0"/>
          <a:chOff x="0" y="0"/>
          <a:chExt cx="0" cy="0"/>
        </a:xfrm>
      </p:grpSpPr>
      <p:sp>
        <p:nvSpPr>
          <p:cNvPr id="34" name="Google Shape;34;p5: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 name="Shape 42"/>
        <p:cNvGrpSpPr/>
        <p:nvPr/>
      </p:nvGrpSpPr>
      <p:grpSpPr>
        <a:xfrm>
          <a:off x="0" y="0"/>
          <a:ext cx="0" cy="0"/>
          <a:chOff x="0" y="0"/>
          <a:chExt cx="0" cy="0"/>
        </a:xfrm>
      </p:grpSpPr>
      <p:sp>
        <p:nvSpPr>
          <p:cNvPr id="43" name="Google Shape;43;p6: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 name="Shape 48"/>
        <p:cNvGrpSpPr/>
        <p:nvPr/>
      </p:nvGrpSpPr>
      <p:grpSpPr>
        <a:xfrm>
          <a:off x="0" y="0"/>
          <a:ext cx="0" cy="0"/>
          <a:chOff x="0" y="0"/>
          <a:chExt cx="0" cy="0"/>
        </a:xfrm>
      </p:grpSpPr>
      <p:sp>
        <p:nvSpPr>
          <p:cNvPr id="49" name="Google Shape;49;p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8: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p9: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p10: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p11: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ustom Layout">
  <p:cSld name="Custom Layout">
    <p:spTree>
      <p:nvGrpSpPr>
        <p:cNvPr id="10" name="Shape 10"/>
        <p:cNvGrpSpPr/>
        <p:nvPr/>
      </p:nvGrpSpPr>
      <p:grpSpPr>
        <a:xfrm>
          <a:off x="0" y="0"/>
          <a:ext cx="0" cy="0"/>
          <a:chOff x="0" y="0"/>
          <a:chExt cx="0" cy="0"/>
        </a:xfrm>
      </p:grpSpPr>
      <p:pic>
        <p:nvPicPr>
          <p:cNvPr id="11" name="Google Shape;11;p2"/>
          <p:cNvPicPr preferRelativeResize="0"/>
          <p:nvPr/>
        </p:nvPicPr>
        <p:blipFill rotWithShape="1">
          <a:blip r:embed="rId2">
            <a:alphaModFix/>
          </a:blip>
          <a:srcRect b="0" l="0" r="0" t="0"/>
          <a:stretch/>
        </p:blipFill>
        <p:spPr>
          <a:xfrm>
            <a:off x="0" y="0"/>
            <a:ext cx="934846" cy="942975"/>
          </a:xfrm>
          <a:prstGeom prst="rect">
            <a:avLst/>
          </a:prstGeom>
          <a:noFill/>
          <a:ln>
            <a:noFill/>
          </a:ln>
        </p:spPr>
      </p:pic>
      <p:cxnSp>
        <p:nvCxnSpPr>
          <p:cNvPr id="12" name="Google Shape;12;p2"/>
          <p:cNvCxnSpPr/>
          <p:nvPr/>
        </p:nvCxnSpPr>
        <p:spPr>
          <a:xfrm>
            <a:off x="0" y="900598"/>
            <a:ext cx="8778240" cy="1"/>
          </a:xfrm>
          <a:prstGeom prst="straightConnector1">
            <a:avLst/>
          </a:prstGeom>
          <a:noFill/>
          <a:ln cap="flat" cmpd="sng" w="25400">
            <a:solidFill>
              <a:srgbClr val="FFC000"/>
            </a:solidFill>
            <a:prstDash val="solid"/>
            <a:miter lim="800000"/>
            <a:headEnd len="sm" w="sm" type="none"/>
            <a:tailEnd len="sm" w="sm" type="none"/>
          </a:ln>
        </p:spPr>
      </p:cxnSp>
      <p:sp>
        <p:nvSpPr>
          <p:cNvPr id="13" name="Google Shape;13;p2"/>
          <p:cNvSpPr/>
          <p:nvPr/>
        </p:nvSpPr>
        <p:spPr>
          <a:xfrm>
            <a:off x="8721086" y="832956"/>
            <a:ext cx="136209" cy="135287"/>
          </a:xfrm>
          <a:prstGeom prst="star4">
            <a:avLst>
              <a:gd fmla="val 12500" name="adj"/>
            </a:avLst>
          </a:prstGeom>
          <a:solidFill>
            <a:srgbClr val="FFC000"/>
          </a:solidFill>
          <a:ln cap="flat" cmpd="sng" w="12700">
            <a:solidFill>
              <a:srgbClr val="FFC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Title Slide">
  <p:cSld name="5_Title Slide">
    <p:spTree>
      <p:nvGrpSpPr>
        <p:cNvPr id="14" name="Shape 14"/>
        <p:cNvGrpSpPr/>
        <p:nvPr/>
      </p:nvGrpSpPr>
      <p:grpSpPr>
        <a:xfrm>
          <a:off x="0" y="0"/>
          <a:ext cx="0" cy="0"/>
          <a:chOff x="0" y="0"/>
          <a:chExt cx="0" cy="0"/>
        </a:xfrm>
      </p:grpSpPr>
      <p:pic>
        <p:nvPicPr>
          <p:cNvPr id="15" name="Google Shape;15;p3"/>
          <p:cNvPicPr preferRelativeResize="0"/>
          <p:nvPr/>
        </p:nvPicPr>
        <p:blipFill rotWithShape="1">
          <a:blip r:embed="rId2">
            <a:alphaModFix/>
          </a:blip>
          <a:srcRect b="0" l="0" r="0" t="0"/>
          <a:stretch/>
        </p:blipFill>
        <p:spPr>
          <a:xfrm>
            <a:off x="1055167" y="0"/>
            <a:ext cx="7033667" cy="2368532"/>
          </a:xfrm>
          <a:prstGeom prst="rect">
            <a:avLst/>
          </a:prstGeom>
          <a:noFill/>
          <a:ln>
            <a:noFill/>
          </a:ln>
        </p:spPr>
      </p:pic>
      <p:grpSp>
        <p:nvGrpSpPr>
          <p:cNvPr id="16" name="Google Shape;16;p3"/>
          <p:cNvGrpSpPr/>
          <p:nvPr/>
        </p:nvGrpSpPr>
        <p:grpSpPr>
          <a:xfrm>
            <a:off x="1872636" y="4863772"/>
            <a:ext cx="5398728" cy="731520"/>
            <a:chOff x="0" y="4208717"/>
            <a:chExt cx="5398728" cy="731520"/>
          </a:xfrm>
        </p:grpSpPr>
        <p:sp>
          <p:nvSpPr>
            <p:cNvPr id="17" name="Google Shape;17;p3"/>
            <p:cNvSpPr txBox="1"/>
            <p:nvPr/>
          </p:nvSpPr>
          <p:spPr>
            <a:xfrm>
              <a:off x="3569928" y="4208717"/>
              <a:ext cx="1828800" cy="7315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400" u="sng">
                  <a:solidFill>
                    <a:srgbClr val="FFFFFF"/>
                  </a:solidFill>
                  <a:latin typeface="Calibri"/>
                  <a:ea typeface="Calibri"/>
                  <a:cs typeface="Calibri"/>
                  <a:sym typeface="Calibri"/>
                </a:rPr>
                <a:t>SYSTEMS ENGINEER</a:t>
              </a:r>
              <a:endParaRPr b="1" sz="1400" u="sng">
                <a:solidFill>
                  <a:srgbClr val="FFFFFF"/>
                </a:solidFill>
                <a:latin typeface="Calibri"/>
                <a:ea typeface="Calibri"/>
                <a:cs typeface="Calibri"/>
                <a:sym typeface="Calibri"/>
              </a:endParaRPr>
            </a:p>
            <a:p>
              <a:pPr indent="0" lvl="0" marL="0" marR="0" rtl="0" algn="ctr">
                <a:spcBef>
                  <a:spcPts val="0"/>
                </a:spcBef>
                <a:spcAft>
                  <a:spcPts val="0"/>
                </a:spcAft>
                <a:buNone/>
              </a:pPr>
              <a:r>
                <a:rPr b="0" lang="en-US" sz="1400">
                  <a:solidFill>
                    <a:srgbClr val="FFFFFF"/>
                  </a:solidFill>
                  <a:latin typeface="Calibri"/>
                  <a:ea typeface="Calibri"/>
                  <a:cs typeface="Calibri"/>
                  <a:sym typeface="Calibri"/>
                </a:rPr>
                <a:t>Jesse Olson</a:t>
              </a:r>
              <a:endParaRPr/>
            </a:p>
            <a:p>
              <a:pPr indent="0" lvl="0" marL="0" marR="0" rtl="0" algn="ctr">
                <a:spcBef>
                  <a:spcPts val="0"/>
                </a:spcBef>
                <a:spcAft>
                  <a:spcPts val="0"/>
                </a:spcAft>
                <a:buNone/>
              </a:pPr>
              <a:r>
                <a:rPr b="0" lang="en-US" sz="1400">
                  <a:solidFill>
                    <a:srgbClr val="FFFFFF"/>
                  </a:solidFill>
                  <a:latin typeface="Calibri"/>
                  <a:ea typeface="Calibri"/>
                  <a:cs typeface="Calibri"/>
                  <a:sym typeface="Calibri"/>
                </a:rPr>
                <a:t>jesseo@mtu.edu</a:t>
              </a:r>
              <a:endParaRPr b="0" sz="1400">
                <a:solidFill>
                  <a:srgbClr val="FFFFFF"/>
                </a:solidFill>
                <a:latin typeface="Calibri"/>
                <a:ea typeface="Calibri"/>
                <a:cs typeface="Calibri"/>
                <a:sym typeface="Calibri"/>
              </a:endParaRPr>
            </a:p>
          </p:txBody>
        </p:sp>
        <p:sp>
          <p:nvSpPr>
            <p:cNvPr id="18" name="Google Shape;18;p3"/>
            <p:cNvSpPr txBox="1"/>
            <p:nvPr/>
          </p:nvSpPr>
          <p:spPr>
            <a:xfrm>
              <a:off x="0" y="4208717"/>
              <a:ext cx="1828800" cy="7315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400" u="sng">
                  <a:solidFill>
                    <a:srgbClr val="FFFFFF"/>
                  </a:solidFill>
                  <a:latin typeface="Calibri"/>
                  <a:ea typeface="Calibri"/>
                  <a:cs typeface="Calibri"/>
                  <a:sym typeface="Calibri"/>
                </a:rPr>
                <a:t>TEAM</a:t>
              </a:r>
              <a:r>
                <a:rPr b="1" lang="en-US" sz="1400" u="sng">
                  <a:solidFill>
                    <a:srgbClr val="FFFFFF"/>
                  </a:solidFill>
                  <a:latin typeface="Calibri"/>
                  <a:ea typeface="Calibri"/>
                  <a:cs typeface="Calibri"/>
                  <a:sym typeface="Calibri"/>
                </a:rPr>
                <a:t> LEADER</a:t>
              </a:r>
              <a:endParaRPr sz="1400" u="sng">
                <a:solidFill>
                  <a:srgbClr val="FFFFFF"/>
                </a:solidFill>
                <a:latin typeface="Calibri"/>
                <a:ea typeface="Calibri"/>
                <a:cs typeface="Calibri"/>
                <a:sym typeface="Calibri"/>
              </a:endParaRPr>
            </a:p>
            <a:p>
              <a:pPr indent="0" lvl="0" marL="0" marR="0" rtl="0" algn="ctr">
                <a:spcBef>
                  <a:spcPts val="0"/>
                </a:spcBef>
                <a:spcAft>
                  <a:spcPts val="0"/>
                </a:spcAft>
                <a:buNone/>
              </a:pPr>
              <a:r>
                <a:rPr lang="en-US" sz="1400">
                  <a:solidFill>
                    <a:srgbClr val="FFFFFF"/>
                  </a:solidFill>
                  <a:latin typeface="Calibri"/>
                  <a:ea typeface="Calibri"/>
                  <a:cs typeface="Calibri"/>
                  <a:sym typeface="Calibri"/>
                </a:rPr>
                <a:t>Richard Bennett</a:t>
              </a:r>
              <a:endParaRPr sz="1400">
                <a:solidFill>
                  <a:srgbClr val="FFFFFF"/>
                </a:solidFill>
                <a:latin typeface="Calibri"/>
                <a:ea typeface="Calibri"/>
                <a:cs typeface="Calibri"/>
                <a:sym typeface="Calibri"/>
              </a:endParaRPr>
            </a:p>
            <a:p>
              <a:pPr indent="0" lvl="0" marL="0" marR="0" rtl="0" algn="ctr">
                <a:spcBef>
                  <a:spcPts val="0"/>
                </a:spcBef>
                <a:spcAft>
                  <a:spcPts val="0"/>
                </a:spcAft>
                <a:buNone/>
              </a:pPr>
              <a:r>
                <a:rPr lang="en-US" sz="1400">
                  <a:solidFill>
                    <a:srgbClr val="FFFFFF"/>
                  </a:solidFill>
                  <a:latin typeface="Calibri"/>
                  <a:ea typeface="Calibri"/>
                  <a:cs typeface="Calibri"/>
                  <a:sym typeface="Calibri"/>
                </a:rPr>
                <a:t>rmbennet@mtu.edu</a:t>
              </a:r>
              <a:endParaRPr/>
            </a:p>
          </p:txBody>
        </p:sp>
      </p:grpSp>
      <p:sp>
        <p:nvSpPr>
          <p:cNvPr id="19" name="Google Shape;19;p3"/>
          <p:cNvSpPr txBox="1"/>
          <p:nvPr/>
        </p:nvSpPr>
        <p:spPr>
          <a:xfrm>
            <a:off x="0" y="2845263"/>
            <a:ext cx="9144000" cy="1323439"/>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4000" u="none">
                <a:solidFill>
                  <a:srgbClr val="FFFFFF"/>
                </a:solidFill>
                <a:latin typeface="Arial"/>
                <a:ea typeface="Arial"/>
                <a:cs typeface="Arial"/>
                <a:sym typeface="Arial"/>
              </a:rPr>
              <a:t>Attitude Determination &amp; Control</a:t>
            </a:r>
            <a:endParaRPr/>
          </a:p>
          <a:p>
            <a:pPr indent="0" lvl="0" marL="0" marR="0" rtl="0" algn="ctr">
              <a:spcBef>
                <a:spcPts val="0"/>
              </a:spcBef>
              <a:spcAft>
                <a:spcPts val="0"/>
              </a:spcAft>
              <a:buNone/>
            </a:pPr>
            <a:r>
              <a:rPr b="1" lang="en-US" sz="4000" u="none">
                <a:solidFill>
                  <a:srgbClr val="FFFFFF"/>
                </a:solidFill>
                <a:latin typeface="Arial"/>
                <a:ea typeface="Arial"/>
                <a:cs typeface="Arial"/>
                <a:sym typeface="Arial"/>
              </a:rPr>
              <a:t>ADC</a:t>
            </a:r>
            <a:endParaRPr/>
          </a:p>
        </p:txBody>
      </p:sp>
    </p:spTree>
  </p:cSld>
  <p:clrMapOvr>
    <a:masterClrMapping/>
  </p:clrMapOvr>
  <p:transition spd="med">
    <p:fade/>
  </p:transition>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Lst>
  <p:transition spd="med">
    <p:fade/>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 name="Shape 23"/>
        <p:cNvGrpSpPr/>
        <p:nvPr/>
      </p:nvGrpSpPr>
      <p:grpSpPr>
        <a:xfrm>
          <a:off x="0" y="0"/>
          <a:ext cx="0" cy="0"/>
          <a:chOff x="0" y="0"/>
          <a:chExt cx="0" cy="0"/>
        </a:xfrm>
      </p:grpSpPr>
      <p:sp>
        <p:nvSpPr>
          <p:cNvPr id="24" name="Google Shape;24;p4"/>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n-US" sz="4000" u="none" cap="none" strike="noStrike">
                <a:solidFill>
                  <a:schemeClr val="lt1"/>
                </a:solidFill>
                <a:latin typeface="Calibri"/>
                <a:ea typeface="Calibri"/>
                <a:cs typeface="Calibri"/>
                <a:sym typeface="Calibri"/>
              </a:rPr>
              <a:t>[Project Name] </a:t>
            </a:r>
            <a:r>
              <a:rPr b="0" i="0" lang="en-US" sz="4000" u="none" cap="none" strike="noStrike">
                <a:solidFill>
                  <a:schemeClr val="lt1"/>
                </a:solidFill>
                <a:latin typeface="Calibri"/>
                <a:ea typeface="Calibri"/>
                <a:cs typeface="Calibri"/>
                <a:sym typeface="Calibri"/>
              </a:rPr>
              <a:t>Overview</a:t>
            </a:r>
            <a:endParaRPr b="0" i="0" sz="4000" u="none" cap="none" strike="noStrike">
              <a:solidFill>
                <a:schemeClr val="lt1"/>
              </a:solidFill>
              <a:latin typeface="Calibri"/>
              <a:ea typeface="Calibri"/>
              <a:cs typeface="Calibri"/>
              <a:sym typeface="Calibri"/>
            </a:endParaRPr>
          </a:p>
        </p:txBody>
      </p:sp>
      <p:sp>
        <p:nvSpPr>
          <p:cNvPr id="25" name="Google Shape;25;p4"/>
          <p:cNvSpPr txBox="1"/>
          <p:nvPr/>
        </p:nvSpPr>
        <p:spPr>
          <a:xfrm>
            <a:off x="0" y="1013735"/>
            <a:ext cx="9144000" cy="575542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2800" u="none" cap="none" strike="noStrike">
                <a:solidFill>
                  <a:schemeClr val="lt1"/>
                </a:solidFill>
                <a:latin typeface="Calibri"/>
                <a:ea typeface="Calibri"/>
                <a:cs typeface="Calibri"/>
                <a:sym typeface="Calibri"/>
              </a:rPr>
              <a:t>Project Personnel</a:t>
            </a:r>
            <a:endParaRPr/>
          </a:p>
          <a:p>
            <a:pPr indent="-457200" lvl="1" marL="914400" marR="0" rtl="0" algn="l">
              <a:spcBef>
                <a:spcPts val="0"/>
              </a:spcBef>
              <a:spcAft>
                <a:spcPts val="0"/>
              </a:spcAft>
              <a:buClr>
                <a:schemeClr val="lt1"/>
              </a:buClr>
              <a:buSzPts val="1600"/>
              <a:buFont typeface="Noto Sans Symbols"/>
              <a:buChar char="▪"/>
            </a:pPr>
            <a:r>
              <a:rPr b="0" i="0" lang="en-US" sz="1600" u="none" cap="none" strike="noStrike">
                <a:solidFill>
                  <a:schemeClr val="lt1"/>
                </a:solidFill>
                <a:latin typeface="Calibri"/>
                <a:ea typeface="Calibri"/>
                <a:cs typeface="Calibri"/>
                <a:sym typeface="Calibri"/>
              </a:rPr>
              <a:t>Mark Chello – 3</a:t>
            </a:r>
            <a:r>
              <a:rPr b="0" baseline="30000" i="0" lang="en-US" sz="1600" u="none" cap="none" strike="noStrike">
                <a:solidFill>
                  <a:schemeClr val="lt1"/>
                </a:solidFill>
                <a:latin typeface="Calibri"/>
                <a:ea typeface="Calibri"/>
                <a:cs typeface="Calibri"/>
                <a:sym typeface="Calibri"/>
              </a:rPr>
              <a:t>rd</a:t>
            </a:r>
            <a:r>
              <a:rPr b="0" i="0" lang="en-US" sz="1600" u="none" cap="none" strike="noStrike">
                <a:solidFill>
                  <a:schemeClr val="lt1"/>
                </a:solidFill>
                <a:latin typeface="Calibri"/>
                <a:ea typeface="Calibri"/>
                <a:cs typeface="Calibri"/>
                <a:sym typeface="Calibri"/>
              </a:rPr>
              <a:t> Year Mechanical Engineering Student</a:t>
            </a:r>
            <a:endParaRPr/>
          </a:p>
          <a:p>
            <a:pPr indent="-457200" lvl="1" marL="914400" marR="0" rtl="0" algn="l">
              <a:spcBef>
                <a:spcPts val="0"/>
              </a:spcBef>
              <a:spcAft>
                <a:spcPts val="0"/>
              </a:spcAft>
              <a:buClr>
                <a:schemeClr val="lt1"/>
              </a:buClr>
              <a:buSzPts val="1600"/>
              <a:buFont typeface="Noto Sans Symbols"/>
              <a:buChar char="▪"/>
            </a:pPr>
            <a:r>
              <a:rPr b="0" i="0" lang="en-US" sz="1600" u="none" cap="none" strike="noStrike">
                <a:solidFill>
                  <a:schemeClr val="lt1"/>
                </a:solidFill>
                <a:latin typeface="Calibri"/>
                <a:ea typeface="Calibri"/>
                <a:cs typeface="Calibri"/>
                <a:sym typeface="Calibri"/>
              </a:rPr>
              <a:t>Jarod Berbee – 2</a:t>
            </a:r>
            <a:r>
              <a:rPr b="0" baseline="30000" i="0" lang="en-US" sz="1600" u="none" cap="none" strike="noStrike">
                <a:solidFill>
                  <a:schemeClr val="lt1"/>
                </a:solidFill>
                <a:latin typeface="Calibri"/>
                <a:ea typeface="Calibri"/>
                <a:cs typeface="Calibri"/>
                <a:sym typeface="Calibri"/>
              </a:rPr>
              <a:t>nd</a:t>
            </a:r>
            <a:r>
              <a:rPr b="0" i="0" lang="en-US" sz="1600" u="none" cap="none" strike="noStrike">
                <a:solidFill>
                  <a:schemeClr val="lt1"/>
                </a:solidFill>
                <a:latin typeface="Calibri"/>
                <a:ea typeface="Calibri"/>
                <a:cs typeface="Calibri"/>
                <a:sym typeface="Calibri"/>
              </a:rPr>
              <a:t> Year Mechanical Engineering Student</a:t>
            </a:r>
            <a:endParaRPr/>
          </a:p>
          <a:p>
            <a:pPr indent="0" lvl="0" marL="0" marR="0" rtl="0" algn="l">
              <a:spcBef>
                <a:spcPts val="0"/>
              </a:spcBef>
              <a:spcAft>
                <a:spcPts val="0"/>
              </a:spcAft>
              <a:buNone/>
            </a:pPr>
            <a:r>
              <a:t/>
            </a:r>
            <a:endParaRPr b="1" sz="12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800">
                <a:solidFill>
                  <a:schemeClr val="lt1"/>
                </a:solidFill>
                <a:latin typeface="Calibri"/>
                <a:ea typeface="Calibri"/>
                <a:cs typeface="Calibri"/>
                <a:sym typeface="Calibri"/>
              </a:rPr>
              <a:t>Project Purpose</a:t>
            </a:r>
            <a:endParaRPr/>
          </a:p>
          <a:p>
            <a:pPr indent="0" lvl="0" marL="0" marR="0" rtl="0" algn="l">
              <a:spcBef>
                <a:spcPts val="0"/>
              </a:spcBef>
              <a:spcAft>
                <a:spcPts val="0"/>
              </a:spcAft>
              <a:buNone/>
            </a:pPr>
            <a:r>
              <a:rPr i="1" lang="en-US" sz="1600">
                <a:solidFill>
                  <a:schemeClr val="lt1"/>
                </a:solidFill>
                <a:latin typeface="Calibri"/>
                <a:ea typeface="Calibri"/>
                <a:cs typeface="Calibri"/>
                <a:sym typeface="Calibri"/>
              </a:rPr>
              <a:t>What is the purpose of this project? For example: </a:t>
            </a:r>
            <a:r>
              <a:rPr lang="en-US" sz="1600">
                <a:solidFill>
                  <a:schemeClr val="lt1"/>
                </a:solidFill>
                <a:latin typeface="Calibri"/>
                <a:ea typeface="Calibri"/>
                <a:cs typeface="Calibri"/>
                <a:sym typeface="Calibri"/>
              </a:rPr>
              <a:t>The purpose of the Stratus Camera Mount Design Project is to conceptualize, design, and analyze a camera mount solution for the Stratus Spacecraft. The Stratus Mission intends to house a FLIR Tau 2 Imager in its structure (3U-Cubesat). As of this semester, it is unclear how the camera will be mounted to the structure and isolated from environmental disturbances. I intend to conceptualize a structural component that will mate the imager to the Stratus Structure.</a:t>
            </a:r>
            <a:endParaRPr i="1" sz="1600">
              <a:solidFill>
                <a:schemeClr val="lt1"/>
              </a:solidFill>
              <a:latin typeface="Calibri"/>
              <a:ea typeface="Calibri"/>
              <a:cs typeface="Calibri"/>
              <a:sym typeface="Calibri"/>
            </a:endParaRPr>
          </a:p>
          <a:p>
            <a:pPr indent="0" lvl="0" marL="0" marR="0" rtl="0" algn="l">
              <a:spcBef>
                <a:spcPts val="0"/>
              </a:spcBef>
              <a:spcAft>
                <a:spcPts val="0"/>
              </a:spcAft>
              <a:buNone/>
            </a:pPr>
            <a:r>
              <a:t/>
            </a:r>
            <a:endParaRPr i="1" sz="12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800">
                <a:solidFill>
                  <a:schemeClr val="lt1"/>
                </a:solidFill>
                <a:latin typeface="Calibri"/>
                <a:ea typeface="Calibri"/>
                <a:cs typeface="Calibri"/>
                <a:sym typeface="Calibri"/>
              </a:rPr>
              <a:t>End-Goal Statement</a:t>
            </a:r>
            <a:endParaRPr/>
          </a:p>
          <a:p>
            <a:pPr indent="0" lvl="0" marL="0" marR="0" rtl="0" algn="l">
              <a:spcBef>
                <a:spcPts val="0"/>
              </a:spcBef>
              <a:spcAft>
                <a:spcPts val="0"/>
              </a:spcAft>
              <a:buNone/>
            </a:pPr>
            <a:r>
              <a:rPr i="1" lang="en-US" sz="1600">
                <a:solidFill>
                  <a:schemeClr val="lt1"/>
                </a:solidFill>
                <a:latin typeface="Calibri"/>
                <a:ea typeface="Calibri"/>
                <a:cs typeface="Calibri"/>
                <a:sym typeface="Calibri"/>
              </a:rPr>
              <a:t>What is the final result or product that this project is intended to produce by either the end of the semester or major review (i.e. PDR)? </a:t>
            </a:r>
            <a:r>
              <a:rPr lang="en-US" sz="1600">
                <a:solidFill>
                  <a:schemeClr val="lt1"/>
                </a:solidFill>
                <a:latin typeface="Calibri"/>
                <a:ea typeface="Calibri"/>
                <a:cs typeface="Calibri"/>
                <a:sym typeface="Calibri"/>
              </a:rPr>
              <a:t>By the Stratus PDR, my goal is to provide a complete design proposal, a preliminary structural analysis, and documentation on how the component will interface with the vehicle. I plan on providing (order is relevant):</a:t>
            </a:r>
            <a:endParaRPr i="1" sz="1600">
              <a:solidFill>
                <a:schemeClr val="lt1"/>
              </a:solidFill>
              <a:latin typeface="Calibri"/>
              <a:ea typeface="Calibri"/>
              <a:cs typeface="Calibri"/>
              <a:sym typeface="Calibri"/>
            </a:endParaRPr>
          </a:p>
          <a:p>
            <a:pPr indent="-342900" lvl="1" marL="800100" marR="0" rtl="0" algn="l">
              <a:spcBef>
                <a:spcPts val="0"/>
              </a:spcBef>
              <a:spcAft>
                <a:spcPts val="0"/>
              </a:spcAft>
              <a:buClr>
                <a:schemeClr val="lt1"/>
              </a:buClr>
              <a:buSzPts val="1400"/>
              <a:buFont typeface="Calibri"/>
              <a:buAutoNum type="arabicPeriod"/>
            </a:pPr>
            <a:r>
              <a:rPr b="0" i="0" lang="en-US" sz="1400" u="none" cap="none" strike="noStrike">
                <a:solidFill>
                  <a:schemeClr val="lt1"/>
                </a:solidFill>
                <a:latin typeface="Calibri"/>
                <a:ea typeface="Calibri"/>
                <a:cs typeface="Calibri"/>
                <a:sym typeface="Calibri"/>
              </a:rPr>
              <a:t>A document that summarizes the design: its intent, design motivation, implementation, etc.</a:t>
            </a:r>
            <a:endParaRPr/>
          </a:p>
          <a:p>
            <a:pPr indent="-342900" lvl="1" marL="800100" marR="0" rtl="0" algn="l">
              <a:spcBef>
                <a:spcPts val="0"/>
              </a:spcBef>
              <a:spcAft>
                <a:spcPts val="0"/>
              </a:spcAft>
              <a:buClr>
                <a:schemeClr val="lt1"/>
              </a:buClr>
              <a:buSzPts val="1400"/>
              <a:buFont typeface="Calibri"/>
              <a:buAutoNum type="arabicPeriod"/>
            </a:pPr>
            <a:r>
              <a:rPr b="0" i="0" lang="en-US" sz="1400" u="none" cap="none" strike="noStrike">
                <a:solidFill>
                  <a:schemeClr val="lt1"/>
                </a:solidFill>
                <a:latin typeface="Calibri"/>
                <a:ea typeface="Calibri"/>
                <a:cs typeface="Calibri"/>
                <a:sym typeface="Calibri"/>
              </a:rPr>
              <a:t>A complete CAD Model of the proposed solution, including 2D Drawings</a:t>
            </a:r>
            <a:endParaRPr/>
          </a:p>
          <a:p>
            <a:pPr indent="-342900" lvl="1" marL="800100" marR="0" rtl="0" algn="l">
              <a:spcBef>
                <a:spcPts val="0"/>
              </a:spcBef>
              <a:spcAft>
                <a:spcPts val="0"/>
              </a:spcAft>
              <a:buClr>
                <a:schemeClr val="lt1"/>
              </a:buClr>
              <a:buSzPts val="1400"/>
              <a:buFont typeface="Calibri"/>
              <a:buAutoNum type="arabicPeriod"/>
            </a:pPr>
            <a:r>
              <a:rPr b="0" i="0" lang="en-US" sz="1400" u="none" cap="none" strike="noStrike">
                <a:solidFill>
                  <a:schemeClr val="lt1"/>
                </a:solidFill>
                <a:latin typeface="Calibri"/>
                <a:ea typeface="Calibri"/>
                <a:cs typeface="Calibri"/>
                <a:sym typeface="Calibri"/>
              </a:rPr>
              <a:t>Interface Control Document that summarizes how the component will interface with the imager and structure completed preliminary Structural Analysis showing factors of safety and stress concentrations</a:t>
            </a:r>
            <a:endParaRPr/>
          </a:p>
          <a:p>
            <a:pPr indent="-342900" lvl="1" marL="800100" marR="0" rtl="0" algn="l">
              <a:spcBef>
                <a:spcPts val="0"/>
              </a:spcBef>
              <a:spcAft>
                <a:spcPts val="0"/>
              </a:spcAft>
              <a:buClr>
                <a:schemeClr val="lt1"/>
              </a:buClr>
              <a:buSzPts val="1400"/>
              <a:buFont typeface="Calibri"/>
              <a:buAutoNum type="arabicPeriod"/>
            </a:pPr>
            <a:r>
              <a:rPr b="0" i="0" lang="en-US" sz="1400" u="none" cap="none" strike="noStrike">
                <a:solidFill>
                  <a:schemeClr val="lt1"/>
                </a:solidFill>
                <a:latin typeface="Calibri"/>
                <a:ea typeface="Calibri"/>
                <a:cs typeface="Calibri"/>
                <a:sym typeface="Calibri"/>
              </a:rPr>
              <a:t>Etc.</a:t>
            </a:r>
            <a:endParaRPr/>
          </a:p>
        </p:txBody>
      </p:sp>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3"/>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4000"/>
              <a:buFont typeface="Calibri"/>
              <a:buNone/>
            </a:pPr>
            <a:r>
              <a:rPr b="1" i="0" lang="en-US" sz="4000" u="none" cap="none" strike="noStrike">
                <a:solidFill>
                  <a:srgbClr val="FFFFFF"/>
                </a:solidFill>
                <a:latin typeface="Calibri"/>
                <a:ea typeface="Calibri"/>
                <a:cs typeface="Calibri"/>
                <a:sym typeface="Calibri"/>
              </a:rPr>
              <a:t>Project Update Slides Advice</a:t>
            </a:r>
            <a:endParaRPr b="1" i="0" sz="4000" u="none" cap="none" strike="noStrike">
              <a:solidFill>
                <a:srgbClr val="FFFFFF"/>
              </a:solidFill>
              <a:latin typeface="Calibri"/>
              <a:ea typeface="Calibri"/>
              <a:cs typeface="Calibri"/>
              <a:sym typeface="Calibri"/>
            </a:endParaRPr>
          </a:p>
        </p:txBody>
      </p:sp>
      <p:sp>
        <p:nvSpPr>
          <p:cNvPr id="92" name="Google Shape;92;p13"/>
          <p:cNvSpPr txBox="1"/>
          <p:nvPr/>
        </p:nvSpPr>
        <p:spPr>
          <a:xfrm>
            <a:off x="885826" y="935228"/>
            <a:ext cx="7886698" cy="36933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rPr b="1" i="0" lang="en-US" sz="1800" u="none" cap="none" strike="noStrike">
                <a:solidFill>
                  <a:srgbClr val="FFFFFF"/>
                </a:solidFill>
                <a:latin typeface="Calibri"/>
                <a:ea typeface="Calibri"/>
                <a:cs typeface="Calibri"/>
                <a:sym typeface="Calibri"/>
              </a:rPr>
              <a:t>Advice for Making High Quality Project Update Slides</a:t>
            </a:r>
            <a:endParaRPr b="1" i="0" sz="1800" u="none" cap="none" strike="noStrike">
              <a:solidFill>
                <a:srgbClr val="FFFFFF"/>
              </a:solidFill>
              <a:latin typeface="Calibri"/>
              <a:ea typeface="Calibri"/>
              <a:cs typeface="Calibri"/>
              <a:sym typeface="Calibri"/>
            </a:endParaRPr>
          </a:p>
        </p:txBody>
      </p:sp>
      <p:sp>
        <p:nvSpPr>
          <p:cNvPr id="93" name="Google Shape;93;p13"/>
          <p:cNvSpPr/>
          <p:nvPr/>
        </p:nvSpPr>
        <p:spPr>
          <a:xfrm>
            <a:off x="188259" y="2111188"/>
            <a:ext cx="8767482" cy="3765177"/>
          </a:xfrm>
          <a:prstGeom prst="rect">
            <a:avLst/>
          </a:prstGeom>
          <a:solidFill>
            <a:srgbClr val="3A3838"/>
          </a:solidFill>
          <a:ln cap="flat" cmpd="sng" w="12700">
            <a:solidFill>
              <a:schemeClr val="lt1"/>
            </a:solidFill>
            <a:prstDash val="solid"/>
            <a:miter lim="800000"/>
            <a:headEnd len="sm" w="sm" type="none"/>
            <a:tailEnd len="sm" w="sm" type="none"/>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rgbClr val="FFFFFF"/>
              </a:buClr>
              <a:buSzPts val="1800"/>
              <a:buFont typeface="Noto Sans Symbols"/>
              <a:buChar char="▪"/>
            </a:pPr>
            <a:r>
              <a:rPr b="0" i="0" lang="en-US" sz="1800" u="none" cap="none" strike="noStrike">
                <a:solidFill>
                  <a:srgbClr val="FFFFFF"/>
                </a:solidFill>
                <a:latin typeface="Calibri"/>
                <a:ea typeface="Calibri"/>
                <a:cs typeface="Calibri"/>
                <a:sym typeface="Calibri"/>
              </a:rPr>
              <a:t>A slide is analogous to a paragraph: it should </a:t>
            </a:r>
            <a:r>
              <a:rPr b="1" i="0" lang="en-US" sz="2000" u="none" cap="none" strike="noStrike">
                <a:solidFill>
                  <a:srgbClr val="5B9BD5"/>
                </a:solidFill>
                <a:latin typeface="Calibri"/>
                <a:ea typeface="Calibri"/>
                <a:cs typeface="Calibri"/>
                <a:sym typeface="Calibri"/>
              </a:rPr>
              <a:t>have one complete idea</a:t>
            </a:r>
            <a:r>
              <a:rPr b="0" i="0" lang="en-US" sz="1800" u="none" cap="none" strike="noStrike">
                <a:solidFill>
                  <a:srgbClr val="FFFFFF"/>
                </a:solidFill>
                <a:latin typeface="Calibri"/>
                <a:ea typeface="Calibri"/>
                <a:cs typeface="Calibri"/>
                <a:sym typeface="Calibri"/>
              </a:rPr>
              <a:t>, start out with a “topic sentence” and then provide details.</a:t>
            </a:r>
            <a:endParaRPr/>
          </a:p>
          <a:p>
            <a:pPr indent="-285750" lvl="0" marL="285750" marR="0" rtl="0" algn="l">
              <a:lnSpc>
                <a:spcPct val="100000"/>
              </a:lnSpc>
              <a:spcBef>
                <a:spcPts val="0"/>
              </a:spcBef>
              <a:spcAft>
                <a:spcPts val="0"/>
              </a:spcAft>
              <a:buClr>
                <a:srgbClr val="FFFFFF"/>
              </a:buClr>
              <a:buSzPts val="1800"/>
              <a:buFont typeface="Noto Sans Symbols"/>
              <a:buChar char="▪"/>
            </a:pPr>
            <a:r>
              <a:rPr b="0" i="0" lang="en-US" sz="1800" u="none" cap="none" strike="noStrike">
                <a:solidFill>
                  <a:srgbClr val="FFFFFF"/>
                </a:solidFill>
                <a:latin typeface="Calibri"/>
                <a:ea typeface="Calibri"/>
                <a:cs typeface="Calibri"/>
                <a:sym typeface="Calibri"/>
              </a:rPr>
              <a:t>Multiple “paragraphs” that are linked by a common thread (e.g. Description of Procedure) are given a common Heading.</a:t>
            </a:r>
            <a:endParaRPr/>
          </a:p>
          <a:p>
            <a:pPr indent="-285750" lvl="0" marL="285750" marR="0" rtl="0" algn="l">
              <a:lnSpc>
                <a:spcPct val="100000"/>
              </a:lnSpc>
              <a:spcBef>
                <a:spcPts val="0"/>
              </a:spcBef>
              <a:spcAft>
                <a:spcPts val="0"/>
              </a:spcAft>
              <a:buClr>
                <a:srgbClr val="FFFFFF"/>
              </a:buClr>
              <a:buSzPts val="1800"/>
              <a:buFont typeface="Noto Sans Symbols"/>
              <a:buChar char="▪"/>
            </a:pPr>
            <a:r>
              <a:rPr b="0" i="0" lang="en-US" sz="1800" u="none" cap="none" strike="noStrike">
                <a:solidFill>
                  <a:srgbClr val="FFFFFF"/>
                </a:solidFill>
                <a:latin typeface="Calibri"/>
                <a:ea typeface="Calibri"/>
                <a:cs typeface="Calibri"/>
                <a:sym typeface="Calibri"/>
              </a:rPr>
              <a:t>Text space is limited – graphic design is eminently important.</a:t>
            </a:r>
            <a:endParaRPr/>
          </a:p>
          <a:p>
            <a:pPr indent="-285750" lvl="0" marL="285750" marR="0" rtl="0" algn="l">
              <a:lnSpc>
                <a:spcPct val="100000"/>
              </a:lnSpc>
              <a:spcBef>
                <a:spcPts val="0"/>
              </a:spcBef>
              <a:spcAft>
                <a:spcPts val="0"/>
              </a:spcAft>
              <a:buClr>
                <a:srgbClr val="FFFFFF"/>
              </a:buClr>
              <a:buSzPts val="1800"/>
              <a:buFont typeface="Noto Sans Symbols"/>
              <a:buChar char="▪"/>
            </a:pPr>
            <a:r>
              <a:rPr b="0" i="0" lang="en-US" sz="1800" u="none" cap="none" strike="noStrike">
                <a:solidFill>
                  <a:srgbClr val="FFFFFF"/>
                </a:solidFill>
                <a:latin typeface="Calibri"/>
                <a:ea typeface="Calibri"/>
                <a:cs typeface="Calibri"/>
                <a:sym typeface="Calibri"/>
              </a:rPr>
              <a:t>Don’t assume your reader will see what you want him/her to see.  </a:t>
            </a:r>
            <a:r>
              <a:rPr b="1" i="0" lang="en-US" sz="2000" u="none" cap="none" strike="noStrike">
                <a:solidFill>
                  <a:srgbClr val="5B9BD5"/>
                </a:solidFill>
                <a:latin typeface="Calibri"/>
                <a:ea typeface="Calibri"/>
                <a:cs typeface="Calibri"/>
                <a:sym typeface="Calibri"/>
              </a:rPr>
              <a:t>Call out the important point(s) with annotation.</a:t>
            </a:r>
            <a:endParaRPr/>
          </a:p>
          <a:p>
            <a:pPr indent="-285750" lvl="0" marL="285750" marR="0" rtl="0" algn="l">
              <a:lnSpc>
                <a:spcPct val="100000"/>
              </a:lnSpc>
              <a:spcBef>
                <a:spcPts val="0"/>
              </a:spcBef>
              <a:spcAft>
                <a:spcPts val="0"/>
              </a:spcAft>
              <a:buClr>
                <a:srgbClr val="FFFFFF"/>
              </a:buClr>
              <a:buSzPts val="1800"/>
              <a:buFont typeface="Noto Sans Symbols"/>
              <a:buChar char="▪"/>
            </a:pPr>
            <a:r>
              <a:rPr b="0" i="0" lang="en-US" sz="1800" u="none" cap="none" strike="noStrike">
                <a:solidFill>
                  <a:srgbClr val="FFFFFF"/>
                </a:solidFill>
                <a:latin typeface="Calibri"/>
                <a:ea typeface="Calibri"/>
                <a:cs typeface="Calibri"/>
                <a:sym typeface="Calibri"/>
              </a:rPr>
              <a:t>Take advantage of the “notes” pane to provide narration.  If the narration is critical alert the reader to its presence in the slide (many readers ignore the notes).</a:t>
            </a:r>
            <a:endParaRPr/>
          </a:p>
          <a:p>
            <a:pPr indent="-285750" lvl="0" marL="285750" marR="0" rtl="0" algn="l">
              <a:lnSpc>
                <a:spcPct val="100000"/>
              </a:lnSpc>
              <a:spcBef>
                <a:spcPts val="0"/>
              </a:spcBef>
              <a:spcAft>
                <a:spcPts val="0"/>
              </a:spcAft>
              <a:buClr>
                <a:srgbClr val="FFFFFF"/>
              </a:buClr>
              <a:buSzPts val="1800"/>
              <a:buFont typeface="Noto Sans Symbols"/>
              <a:buChar char="▪"/>
            </a:pPr>
            <a:r>
              <a:rPr b="0" i="0" lang="en-US" sz="1800" u="none" cap="none" strike="noStrike">
                <a:solidFill>
                  <a:srgbClr val="FFFFFF"/>
                </a:solidFill>
                <a:latin typeface="Calibri"/>
                <a:ea typeface="Calibri"/>
                <a:cs typeface="Calibri"/>
                <a:sym typeface="Calibri"/>
              </a:rPr>
              <a:t>Number your slides and label your figures (Figure 1 or Figure 7-1).  You can then refer to them in other slides or direct readers to them over the phone.</a:t>
            </a:r>
            <a:endParaRPr/>
          </a:p>
          <a:p>
            <a:pPr indent="-285750" lvl="0" marL="285750" marR="0" rtl="0" algn="l">
              <a:lnSpc>
                <a:spcPct val="100000"/>
              </a:lnSpc>
              <a:spcBef>
                <a:spcPts val="0"/>
              </a:spcBef>
              <a:spcAft>
                <a:spcPts val="0"/>
              </a:spcAft>
              <a:buClr>
                <a:srgbClr val="FFFFFF"/>
              </a:buClr>
              <a:buSzPts val="1800"/>
              <a:buFont typeface="Noto Sans Symbols"/>
              <a:buChar char="▪"/>
            </a:pPr>
            <a:r>
              <a:rPr b="0" i="0" lang="en-US" sz="1800" u="none" cap="none" strike="noStrike">
                <a:solidFill>
                  <a:srgbClr val="FFFFFF"/>
                </a:solidFill>
                <a:latin typeface="Calibri"/>
                <a:ea typeface="Calibri"/>
                <a:cs typeface="Calibri"/>
                <a:sym typeface="Calibri"/>
              </a:rPr>
              <a:t>While completely forbidden in an oral presentation, text-only slides (like this one) are acceptable if used sparingly.</a:t>
            </a:r>
            <a:endParaRPr/>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 name="Shape 29"/>
        <p:cNvGrpSpPr/>
        <p:nvPr/>
      </p:nvGrpSpPr>
      <p:grpSpPr>
        <a:xfrm>
          <a:off x="0" y="0"/>
          <a:ext cx="0" cy="0"/>
          <a:chOff x="0" y="0"/>
          <a:chExt cx="0" cy="0"/>
        </a:xfrm>
      </p:grpSpPr>
      <p:sp>
        <p:nvSpPr>
          <p:cNvPr id="30" name="Google Shape;30;p5"/>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i="1" lang="en-US" sz="4000">
                <a:solidFill>
                  <a:schemeClr val="lt1"/>
                </a:solidFill>
                <a:latin typeface="Calibri"/>
                <a:ea typeface="Calibri"/>
                <a:cs typeface="Calibri"/>
                <a:sym typeface="Calibri"/>
              </a:rPr>
              <a:t>[Project Name] </a:t>
            </a:r>
            <a:r>
              <a:rPr lang="en-US" sz="4000">
                <a:solidFill>
                  <a:schemeClr val="lt1"/>
                </a:solidFill>
                <a:latin typeface="Calibri"/>
                <a:ea typeface="Calibri"/>
                <a:cs typeface="Calibri"/>
                <a:sym typeface="Calibri"/>
              </a:rPr>
              <a:t>Schedule</a:t>
            </a:r>
            <a:endParaRPr/>
          </a:p>
        </p:txBody>
      </p:sp>
      <p:graphicFrame>
        <p:nvGraphicFramePr>
          <p:cNvPr id="31" name="Google Shape;31;p5"/>
          <p:cNvGraphicFramePr/>
          <p:nvPr/>
        </p:nvGraphicFramePr>
        <p:xfrm>
          <a:off x="1" y="1054582"/>
          <a:ext cx="3000000" cy="3000000"/>
        </p:xfrm>
        <a:graphic>
          <a:graphicData uri="http://schemas.openxmlformats.org/drawingml/2006/table">
            <a:tbl>
              <a:tblPr bandRow="1" firstRow="1">
                <a:noFill/>
                <a:tableStyleId>{1FA09D71-4D36-4E23-8BF1-D3F66DCC15D8}</a:tableStyleId>
              </a:tblPr>
              <a:tblGrid>
                <a:gridCol w="2676100"/>
                <a:gridCol w="3338825"/>
                <a:gridCol w="3129100"/>
              </a:tblGrid>
              <a:tr h="154000">
                <a:tc>
                  <a:txBody>
                    <a:bodyPr>
                      <a:noAutofit/>
                    </a:bodyPr>
                    <a:lstStyle/>
                    <a:p>
                      <a:pPr indent="0" lvl="0" marL="0" marR="0" rtl="0" algn="ctr">
                        <a:spcBef>
                          <a:spcPts val="0"/>
                        </a:spcBef>
                        <a:spcAft>
                          <a:spcPts val="0"/>
                        </a:spcAft>
                        <a:buNone/>
                      </a:pPr>
                      <a:r>
                        <a:rPr lang="en-US" sz="2000" u="none" cap="none" strike="noStrike"/>
                        <a:t>DATE</a:t>
                      </a:r>
                      <a:endParaRPr b="1" sz="2000" u="none" cap="none" strike="noStrike">
                        <a:latin typeface="Calibri"/>
                        <a:ea typeface="Calibri"/>
                        <a:cs typeface="Calibri"/>
                        <a:sym typeface="Calibri"/>
                      </a:endParaRPr>
                    </a:p>
                  </a:txBody>
                  <a:tcPr marT="45725" marB="45725" marR="91450" marL="91450"/>
                </a:tc>
                <a:tc>
                  <a:txBody>
                    <a:bodyPr>
                      <a:noAutofit/>
                    </a:bodyPr>
                    <a:lstStyle/>
                    <a:p>
                      <a:pPr indent="0" lvl="0" marL="0" marR="0" rtl="0" algn="ctr">
                        <a:spcBef>
                          <a:spcPts val="0"/>
                        </a:spcBef>
                        <a:spcAft>
                          <a:spcPts val="0"/>
                        </a:spcAft>
                        <a:buNone/>
                      </a:pPr>
                      <a:r>
                        <a:rPr lang="en-US" sz="2000" u="none" cap="none" strike="noStrike"/>
                        <a:t>PROPOSED SCHEDULE</a:t>
                      </a:r>
                      <a:endParaRPr b="1" sz="2000" u="none" cap="none" strike="noStrike">
                        <a:latin typeface="Calibri"/>
                        <a:ea typeface="Calibri"/>
                        <a:cs typeface="Calibri"/>
                        <a:sym typeface="Calibri"/>
                      </a:endParaRPr>
                    </a:p>
                  </a:txBody>
                  <a:tcPr marT="45725" marB="45725" marR="91450" marL="91450"/>
                </a:tc>
                <a:tc>
                  <a:txBody>
                    <a:bodyPr>
                      <a:noAutofit/>
                    </a:bodyPr>
                    <a:lstStyle/>
                    <a:p>
                      <a:pPr indent="0" lvl="0" marL="0" marR="0" rtl="0" algn="ctr">
                        <a:spcBef>
                          <a:spcPts val="0"/>
                        </a:spcBef>
                        <a:spcAft>
                          <a:spcPts val="0"/>
                        </a:spcAft>
                        <a:buNone/>
                      </a:pPr>
                      <a:r>
                        <a:rPr lang="en-US" sz="2000" u="none" cap="none" strike="noStrike"/>
                        <a:t>ACTUAL SCHEDULE</a:t>
                      </a:r>
                      <a:endParaRPr b="1" sz="2000" u="none" cap="none" strike="noStrike">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2 (Mon Jan. 16</a:t>
                      </a:r>
                      <a:r>
                        <a:rPr baseline="30000" lang="en-US" sz="1200" u="none" cap="none" strike="noStrike"/>
                        <a:t>th</a:t>
                      </a:r>
                      <a:r>
                        <a:rPr lang="en-US" sz="1200" u="none" cap="none" strike="noStrike"/>
                        <a:t> – Sun Jan. 22</a:t>
                      </a:r>
                      <a:r>
                        <a:rPr baseline="30000" lang="en-US" sz="1200" u="none" cap="none" strike="noStrike"/>
                        <a:t>nd</a:t>
                      </a:r>
                      <a:r>
                        <a:rPr lang="en-US" sz="1200" u="none" cap="none" strike="noStrike"/>
                        <a:t>) </a:t>
                      </a:r>
                      <a:endParaRPr sz="1200" u="none" cap="none" strike="noStrike"/>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87425">
                <a:tc>
                  <a:txBody>
                    <a:bodyPr>
                      <a:noAutofit/>
                    </a:bodyPr>
                    <a:lstStyle/>
                    <a:p>
                      <a:pPr indent="0" lvl="0" marL="0" marR="0" rtl="0" algn="l">
                        <a:spcBef>
                          <a:spcPts val="0"/>
                        </a:spcBef>
                        <a:spcAft>
                          <a:spcPts val="0"/>
                        </a:spcAft>
                        <a:buNone/>
                      </a:pPr>
                      <a:r>
                        <a:rPr lang="en-US" sz="1200" u="none" cap="none" strike="noStrike"/>
                        <a:t>Week 3 (Mon Jan. 23</a:t>
                      </a:r>
                      <a:r>
                        <a:rPr baseline="30000" lang="en-US" sz="1200" u="none" cap="none" strike="noStrike"/>
                        <a:t>rd</a:t>
                      </a:r>
                      <a:r>
                        <a:rPr lang="en-US" sz="1200" u="none" cap="none" strike="noStrike"/>
                        <a:t> – Sun Jan. 29</a:t>
                      </a:r>
                      <a:r>
                        <a:rPr baseline="30000" lang="en-US" sz="1200" u="none" cap="none" strike="noStrike"/>
                        <a:t>th</a:t>
                      </a:r>
                      <a:r>
                        <a:rPr lang="en-US" sz="1200" u="none" cap="none" strike="noStrike"/>
                        <a:t>) </a:t>
                      </a:r>
                      <a:endParaRPr sz="1200" u="none" cap="none" strike="noStrike"/>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239550">
                <a:tc>
                  <a:txBody>
                    <a:bodyPr>
                      <a:noAutofit/>
                    </a:bodyPr>
                    <a:lstStyle/>
                    <a:p>
                      <a:pPr indent="0" lvl="0" marL="0" marR="0" rtl="0" algn="l">
                        <a:spcBef>
                          <a:spcPts val="0"/>
                        </a:spcBef>
                        <a:spcAft>
                          <a:spcPts val="0"/>
                        </a:spcAft>
                        <a:buNone/>
                      </a:pPr>
                      <a:r>
                        <a:rPr lang="en-US" sz="1200" u="none" cap="none" strike="noStrike"/>
                        <a:t>Week 4 (Mon Jan. 30</a:t>
                      </a:r>
                      <a:r>
                        <a:rPr baseline="30000" lang="en-US" sz="1200" u="none" cap="none" strike="noStrike"/>
                        <a:t>th</a:t>
                      </a:r>
                      <a:r>
                        <a:rPr lang="en-US" sz="1200" u="none" cap="none" strike="noStrike"/>
                        <a:t> – Sun Feb. 5</a:t>
                      </a:r>
                      <a:r>
                        <a:rPr baseline="30000" lang="en-US" sz="1200" u="none" cap="none" strike="noStrike"/>
                        <a:t>th</a:t>
                      </a:r>
                      <a:r>
                        <a:rPr lang="en-US" sz="1200" u="none" cap="none" strike="noStrike"/>
                        <a:t>) </a:t>
                      </a:r>
                      <a:endParaRPr sz="1200" u="none" cap="none" strike="noStrike"/>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5 (Mon Feb. 6</a:t>
                      </a:r>
                      <a:r>
                        <a:rPr baseline="30000" lang="en-US" sz="1200" u="none" cap="none" strike="noStrike"/>
                        <a:t>th</a:t>
                      </a:r>
                      <a:r>
                        <a:rPr lang="en-US" sz="1200" u="none" cap="none" strike="noStrike"/>
                        <a:t> – Sun Feb. 12</a:t>
                      </a:r>
                      <a:r>
                        <a:rPr baseline="30000" lang="en-US" sz="1200" u="none" cap="none" strike="noStrike"/>
                        <a:t>th</a:t>
                      </a:r>
                      <a:r>
                        <a:rPr lang="en-US" sz="1200" u="none" cap="none" strike="noStrike"/>
                        <a:t>)</a:t>
                      </a:r>
                      <a:endParaRPr sz="1200" u="none" cap="none" strike="noStrike"/>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6 (Mon Feb. 13</a:t>
                      </a:r>
                      <a:r>
                        <a:rPr baseline="30000" lang="en-US" sz="1200" u="none" cap="none" strike="noStrike"/>
                        <a:t>th</a:t>
                      </a:r>
                      <a:r>
                        <a:rPr lang="en-US" sz="1200" u="none" cap="none" strike="noStrike"/>
                        <a:t> – Sun Feb. 19</a:t>
                      </a:r>
                      <a:r>
                        <a:rPr baseline="30000" lang="en-US" sz="1200" u="none" cap="none" strike="noStrike"/>
                        <a:t>th</a:t>
                      </a:r>
                      <a:r>
                        <a:rPr lang="en-US" sz="1200" u="none" cap="none" strike="noStrike"/>
                        <a:t>) </a:t>
                      </a:r>
                      <a:endParaRPr sz="1200" u="none" cap="none" strike="noStrike"/>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7 (Mon Feb. 20</a:t>
                      </a:r>
                      <a:r>
                        <a:rPr baseline="30000" lang="en-US" sz="1200" u="none" cap="none" strike="noStrike"/>
                        <a:t>th</a:t>
                      </a:r>
                      <a:r>
                        <a:rPr lang="en-US" sz="1200" u="none" cap="none" strike="noStrike"/>
                        <a:t> – Sun Feb. 26</a:t>
                      </a:r>
                      <a:r>
                        <a:rPr baseline="30000" lang="en-US" sz="1200" u="none" cap="none" strike="noStrike"/>
                        <a:t>th</a:t>
                      </a:r>
                      <a:r>
                        <a:rPr lang="en-US" sz="1200" u="none" cap="none" strike="noStrike"/>
                        <a:t>) </a:t>
                      </a:r>
                      <a:endParaRPr sz="1200" u="none" cap="none" strike="noStrike"/>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8 (Mon Feb. 27</a:t>
                      </a:r>
                      <a:r>
                        <a:rPr baseline="30000" lang="en-US" sz="1200" u="none" cap="none" strike="noStrike"/>
                        <a:t>th</a:t>
                      </a:r>
                      <a:r>
                        <a:rPr lang="en-US" sz="1200" u="none" cap="none" strike="noStrike"/>
                        <a:t> – Fri Mar. 3</a:t>
                      </a:r>
                      <a:r>
                        <a:rPr baseline="30000" lang="en-US" sz="1200" u="none" cap="none" strike="noStrike"/>
                        <a:t>rd</a:t>
                      </a:r>
                      <a:r>
                        <a:rPr lang="en-US" sz="1200" u="none" cap="none" strike="noStrike"/>
                        <a:t>) </a:t>
                      </a:r>
                      <a:endParaRPr sz="1200" u="none" cap="none" strike="noStrike"/>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lnSpc>
                          <a:spcPct val="100000"/>
                        </a:lnSpc>
                        <a:spcBef>
                          <a:spcPts val="0"/>
                        </a:spcBef>
                        <a:spcAft>
                          <a:spcPts val="0"/>
                        </a:spcAft>
                        <a:buClr>
                          <a:schemeClr val="dk1"/>
                        </a:buClr>
                        <a:buSzPts val="1200"/>
                        <a:buFont typeface="Calibri"/>
                        <a:buNone/>
                      </a:pPr>
                      <a:r>
                        <a:rPr lang="en-US" sz="1200" u="none" cap="none" strike="noStrike"/>
                        <a:t>(Sat Mar. 4</a:t>
                      </a:r>
                      <a:r>
                        <a:rPr baseline="30000" lang="en-US" sz="1200" u="none" cap="none" strike="noStrike"/>
                        <a:t>th</a:t>
                      </a:r>
                      <a:r>
                        <a:rPr lang="en-US" sz="1200" u="none" cap="none" strike="noStrike"/>
                        <a:t> – Sun Mar. 12</a:t>
                      </a:r>
                      <a:r>
                        <a:rPr baseline="30000" lang="en-US" sz="1200" u="none" cap="none" strike="noStrike"/>
                        <a:t>th</a:t>
                      </a:r>
                      <a:r>
                        <a:rPr lang="en-US" sz="1200" u="none" cap="none" strike="noStrike"/>
                        <a:t>)</a:t>
                      </a:r>
                      <a:endParaRPr sz="1200" u="none" cap="none" strike="noStrike"/>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9 (Mon Mar. 13</a:t>
                      </a:r>
                      <a:r>
                        <a:rPr baseline="30000" lang="en-US" sz="1200" u="none" cap="none" strike="noStrike"/>
                        <a:t>th</a:t>
                      </a:r>
                      <a:r>
                        <a:rPr lang="en-US" sz="1200" u="none" cap="none" strike="noStrike"/>
                        <a:t> – Sun Mar. 19</a:t>
                      </a:r>
                      <a:r>
                        <a:rPr baseline="30000" lang="en-US" sz="1200" u="none" cap="none" strike="noStrike"/>
                        <a:t>th</a:t>
                      </a:r>
                      <a:r>
                        <a:rPr lang="en-US" sz="1200" u="none" cap="none" strike="noStrike"/>
                        <a:t>) </a:t>
                      </a:r>
                      <a:endParaRPr sz="1200" u="none" cap="none" strike="noStrike"/>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10 (Mon Mar. 20</a:t>
                      </a:r>
                      <a:r>
                        <a:rPr baseline="30000" lang="en-US" sz="1200" u="none" cap="none" strike="noStrike"/>
                        <a:t>th</a:t>
                      </a:r>
                      <a:r>
                        <a:rPr lang="en-US" sz="1200" u="none" cap="none" strike="noStrike"/>
                        <a:t> – Sun Mar. 26</a:t>
                      </a:r>
                      <a:r>
                        <a:rPr baseline="30000" lang="en-US" sz="1200" u="none" cap="none" strike="noStrike"/>
                        <a:t>th</a:t>
                      </a:r>
                      <a:r>
                        <a:rPr lang="en-US" sz="1200" u="none" cap="none" strike="noStrike"/>
                        <a:t>) </a:t>
                      </a:r>
                      <a:endParaRPr sz="1200" u="none" cap="none" strike="noStrike"/>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11 (Mon Mar. 27</a:t>
                      </a:r>
                      <a:r>
                        <a:rPr baseline="30000" lang="en-US" sz="1200" u="none" cap="none" strike="noStrike"/>
                        <a:t>th</a:t>
                      </a:r>
                      <a:r>
                        <a:rPr lang="en-US" sz="1200" u="none" cap="none" strike="noStrike"/>
                        <a:t> – Sun Apr. 2</a:t>
                      </a:r>
                      <a:r>
                        <a:rPr baseline="30000" lang="en-US" sz="1200" u="none" cap="none" strike="noStrike"/>
                        <a:t>nd</a:t>
                      </a:r>
                      <a:r>
                        <a:rPr lang="en-US" sz="1200" u="none" cap="none" strike="noStrike"/>
                        <a:t>) </a:t>
                      </a:r>
                      <a:endParaRPr sz="1200" u="none" cap="none" strike="noStrike"/>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12 (Mon Apr. 3</a:t>
                      </a:r>
                      <a:r>
                        <a:rPr baseline="30000" lang="en-US" sz="1200" u="none" cap="none" strike="noStrike"/>
                        <a:t>rd</a:t>
                      </a:r>
                      <a:r>
                        <a:rPr lang="en-US" sz="1200" u="none" cap="none" strike="noStrike"/>
                        <a:t> – Fri Apr. 9</a:t>
                      </a:r>
                      <a:r>
                        <a:rPr baseline="30000" lang="en-US" sz="1200" u="none" cap="none" strike="noStrike"/>
                        <a:t>th</a:t>
                      </a:r>
                      <a:r>
                        <a:rPr lang="en-US" sz="1200" u="none" cap="none" strike="noStrike"/>
                        <a:t>) </a:t>
                      </a:r>
                      <a:endParaRPr sz="1200" u="none" cap="none" strike="noStrike"/>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13 (Mon Apr. 10</a:t>
                      </a:r>
                      <a:r>
                        <a:rPr baseline="30000" lang="en-US" sz="1200" u="none" cap="none" strike="noStrike"/>
                        <a:t>th</a:t>
                      </a:r>
                      <a:r>
                        <a:rPr lang="en-US" sz="1200" u="none" cap="none" strike="noStrike"/>
                        <a:t> – Sun Apr. 16</a:t>
                      </a:r>
                      <a:r>
                        <a:rPr baseline="30000" lang="en-US" sz="1200" u="none" cap="none" strike="noStrike"/>
                        <a:t>th</a:t>
                      </a:r>
                      <a:r>
                        <a:rPr lang="en-US" sz="1200" u="none" cap="none" strike="noStrike"/>
                        <a:t>) </a:t>
                      </a:r>
                      <a:endParaRPr sz="1200" u="none" cap="none" strike="noStrike"/>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95250" lvl="0" marL="17145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r h="145450">
                <a:tc>
                  <a:txBody>
                    <a:bodyPr>
                      <a:noAutofit/>
                    </a:bodyPr>
                    <a:lstStyle/>
                    <a:p>
                      <a:pPr indent="0" lvl="0" marL="0" marR="0" rtl="0" algn="l">
                        <a:spcBef>
                          <a:spcPts val="0"/>
                        </a:spcBef>
                        <a:spcAft>
                          <a:spcPts val="0"/>
                        </a:spcAft>
                        <a:buNone/>
                      </a:pPr>
                      <a:r>
                        <a:rPr lang="en-US" sz="1200" u="none" cap="none" strike="noStrike"/>
                        <a:t>Week 14 (Mon Apr. 17</a:t>
                      </a:r>
                      <a:r>
                        <a:rPr baseline="30000" lang="en-US" sz="1200" u="none" cap="none" strike="noStrike"/>
                        <a:t>th</a:t>
                      </a:r>
                      <a:r>
                        <a:rPr lang="en-US" sz="1200" u="none" cap="none" strike="noStrike"/>
                        <a:t> – Sun Apr. 23</a:t>
                      </a:r>
                      <a:r>
                        <a:rPr baseline="30000" lang="en-US" sz="1200" u="none" cap="none" strike="noStrike"/>
                        <a:t>rd</a:t>
                      </a:r>
                      <a:r>
                        <a:rPr lang="en-US" sz="1200" u="none" cap="none" strike="noStrike"/>
                        <a:t>) </a:t>
                      </a:r>
                      <a:endParaRPr sz="1200" u="none" cap="none" strike="noStrike"/>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1" sz="1200" u="none" cap="none" strike="noStrike">
                        <a:solidFill>
                          <a:srgbClr val="000000"/>
                        </a:solidFill>
                        <a:latin typeface="Calibri"/>
                        <a:ea typeface="Calibri"/>
                        <a:cs typeface="Calibri"/>
                        <a:sym typeface="Calibri"/>
                      </a:endParaRPr>
                    </a:p>
                  </a:txBody>
                  <a:tcPr marT="45725" marB="45725" marR="91450" marL="91450"/>
                </a:tc>
                <a:tc>
                  <a:txBody>
                    <a:bodyPr>
                      <a:noAutofit/>
                    </a:bodyPr>
                    <a:lstStyle/>
                    <a:p>
                      <a:pPr indent="0" lvl="0" marL="0" marR="0" rtl="0" algn="l">
                        <a:lnSpc>
                          <a:spcPct val="100000"/>
                        </a:lnSpc>
                        <a:spcBef>
                          <a:spcPts val="0"/>
                        </a:spcBef>
                        <a:spcAft>
                          <a:spcPts val="0"/>
                        </a:spcAft>
                        <a:buClr>
                          <a:schemeClr val="dk1"/>
                        </a:buClr>
                        <a:buSzPts val="1200"/>
                        <a:buFont typeface="Calibri"/>
                        <a:buNone/>
                      </a:pPr>
                      <a:r>
                        <a:t/>
                      </a:r>
                      <a:endParaRPr b="1" i="0" sz="1200" u="none" cap="none" strike="noStrike">
                        <a:solidFill>
                          <a:srgbClr val="000000"/>
                        </a:solidFill>
                        <a:latin typeface="Calibri"/>
                        <a:ea typeface="Calibri"/>
                        <a:cs typeface="Calibri"/>
                        <a:sym typeface="Calibri"/>
                      </a:endParaRPr>
                    </a:p>
                  </a:txBody>
                  <a:tcPr marT="45725" marB="45725" marR="91450" marL="91450"/>
                </a:tc>
              </a:tr>
            </a:tbl>
          </a:graphicData>
        </a:graphic>
      </p:graphicFrame>
      <p:graphicFrame>
        <p:nvGraphicFramePr>
          <p:cNvPr id="32" name="Google Shape;32;p5"/>
          <p:cNvGraphicFramePr/>
          <p:nvPr/>
        </p:nvGraphicFramePr>
        <p:xfrm>
          <a:off x="0" y="6187440"/>
          <a:ext cx="3000000" cy="3000000"/>
        </p:xfrm>
        <a:graphic>
          <a:graphicData uri="http://schemas.openxmlformats.org/drawingml/2006/table">
            <a:tbl>
              <a:tblPr bandRow="1" firstRow="1">
                <a:noFill/>
                <a:tableStyleId>{1FA09D71-4D36-4E23-8BF1-D3F66DCC15D8}</a:tableStyleId>
              </a:tblPr>
              <a:tblGrid>
                <a:gridCol w="2890975"/>
                <a:gridCol w="3066475"/>
                <a:gridCol w="3186550"/>
              </a:tblGrid>
              <a:tr h="337125">
                <a:tc gridSpan="3">
                  <a:txBody>
                    <a:bodyPr>
                      <a:noAutofit/>
                    </a:bodyPr>
                    <a:lstStyle/>
                    <a:p>
                      <a:pPr indent="0" lvl="0" marL="0" marR="0" rtl="0" algn="ctr">
                        <a:spcBef>
                          <a:spcPts val="0"/>
                        </a:spcBef>
                        <a:spcAft>
                          <a:spcPts val="0"/>
                        </a:spcAft>
                        <a:buNone/>
                      </a:pPr>
                      <a:r>
                        <a:rPr lang="en-US" sz="1800" u="none" cap="none" strike="noStrike"/>
                        <a:t>TASK STATUS</a:t>
                      </a:r>
                      <a:endParaRPr/>
                    </a:p>
                  </a:txBody>
                  <a:tcPr marT="45725" marB="45725" marR="91450" marL="91450"/>
                </a:tc>
                <a:tc hMerge="1"/>
                <a:tc hMerge="1"/>
              </a:tr>
              <a:tr h="228600">
                <a:tc>
                  <a:txBody>
                    <a:bodyPr>
                      <a:noAutofit/>
                    </a:bodyPr>
                    <a:lstStyle/>
                    <a:p>
                      <a:pPr indent="0" lvl="0" marL="0" marR="0" rtl="0" algn="ctr">
                        <a:spcBef>
                          <a:spcPts val="0"/>
                        </a:spcBef>
                        <a:spcAft>
                          <a:spcPts val="0"/>
                        </a:spcAft>
                        <a:buNone/>
                      </a:pPr>
                      <a:r>
                        <a:rPr b="1" lang="en-US" sz="1400" u="none" cap="none" strike="noStrike"/>
                        <a:t>ON SCHEDULE</a:t>
                      </a:r>
                      <a:endParaRPr/>
                    </a:p>
                  </a:txBody>
                  <a:tcPr marT="45725" marB="45725" marR="91450" marL="91450">
                    <a:solidFill>
                      <a:srgbClr val="25BD15"/>
                    </a:solidFill>
                  </a:tcPr>
                </a:tc>
                <a:tc>
                  <a:txBody>
                    <a:bodyPr>
                      <a:noAutofit/>
                    </a:bodyPr>
                    <a:lstStyle/>
                    <a:p>
                      <a:pPr indent="0" lvl="0" marL="0" marR="0" rtl="0" algn="ctr">
                        <a:spcBef>
                          <a:spcPts val="0"/>
                        </a:spcBef>
                        <a:spcAft>
                          <a:spcPts val="0"/>
                        </a:spcAft>
                        <a:buNone/>
                      </a:pPr>
                      <a:r>
                        <a:rPr b="1" lang="en-US" sz="1400" u="none" cap="none" strike="noStrike"/>
                        <a:t>CURRENT PROJECT</a:t>
                      </a:r>
                      <a:endParaRPr/>
                    </a:p>
                  </a:txBody>
                  <a:tcPr marT="45725" marB="45725" marR="91450" marL="91450">
                    <a:solidFill>
                      <a:schemeClr val="accent4"/>
                    </a:solidFill>
                  </a:tcPr>
                </a:tc>
                <a:tc>
                  <a:txBody>
                    <a:bodyPr>
                      <a:noAutofit/>
                    </a:bodyPr>
                    <a:lstStyle/>
                    <a:p>
                      <a:pPr indent="0" lvl="0" marL="0" marR="0" rtl="0" algn="ctr">
                        <a:spcBef>
                          <a:spcPts val="0"/>
                        </a:spcBef>
                        <a:spcAft>
                          <a:spcPts val="0"/>
                        </a:spcAft>
                        <a:buNone/>
                      </a:pPr>
                      <a:r>
                        <a:rPr b="1" lang="en-US" sz="1400" u="none" cap="none" strike="noStrike">
                          <a:solidFill>
                            <a:schemeClr val="lt1"/>
                          </a:solidFill>
                        </a:rPr>
                        <a:t>BEHIND SCHEDULE</a:t>
                      </a:r>
                      <a:endParaRPr/>
                    </a:p>
                  </a:txBody>
                  <a:tcPr marT="45725" marB="45725" marR="91450" marL="91450">
                    <a:solidFill>
                      <a:srgbClr val="CC0000"/>
                    </a:solidFill>
                  </a:tcPr>
                </a:tc>
              </a:tr>
            </a:tbl>
          </a:graphicData>
        </a:graphic>
      </p:graphicFrame>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 name="Shape 36"/>
        <p:cNvGrpSpPr/>
        <p:nvPr/>
      </p:nvGrpSpPr>
      <p:grpSpPr>
        <a:xfrm>
          <a:off x="0" y="0"/>
          <a:ext cx="0" cy="0"/>
          <a:chOff x="0" y="0"/>
          <a:chExt cx="0" cy="0"/>
        </a:xfrm>
      </p:grpSpPr>
      <p:sp>
        <p:nvSpPr>
          <p:cNvPr id="37" name="Google Shape;37;p6"/>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i="1" lang="en-US" sz="4000">
                <a:solidFill>
                  <a:schemeClr val="lt1"/>
                </a:solidFill>
                <a:latin typeface="Calibri"/>
                <a:ea typeface="Calibri"/>
                <a:cs typeface="Calibri"/>
                <a:sym typeface="Calibri"/>
              </a:rPr>
              <a:t>[Project Name] </a:t>
            </a:r>
            <a:r>
              <a:rPr lang="en-US" sz="4000">
                <a:solidFill>
                  <a:schemeClr val="lt1"/>
                </a:solidFill>
                <a:latin typeface="Calibri"/>
                <a:ea typeface="Calibri"/>
                <a:cs typeface="Calibri"/>
                <a:sym typeface="Calibri"/>
              </a:rPr>
              <a:t>Week </a:t>
            </a:r>
            <a:r>
              <a:rPr i="1" lang="en-US" sz="4000">
                <a:solidFill>
                  <a:schemeClr val="lt1"/>
                </a:solidFill>
                <a:latin typeface="Calibri"/>
                <a:ea typeface="Calibri"/>
                <a:cs typeface="Calibri"/>
                <a:sym typeface="Calibri"/>
              </a:rPr>
              <a:t>[X-1] </a:t>
            </a:r>
            <a:r>
              <a:rPr lang="en-US" sz="4000">
                <a:solidFill>
                  <a:schemeClr val="lt1"/>
                </a:solidFill>
                <a:latin typeface="Calibri"/>
                <a:ea typeface="Calibri"/>
                <a:cs typeface="Calibri"/>
                <a:sym typeface="Calibri"/>
              </a:rPr>
              <a:t>Goals</a:t>
            </a:r>
            <a:endParaRPr sz="4000">
              <a:solidFill>
                <a:schemeClr val="lt1"/>
              </a:solidFill>
              <a:latin typeface="Calibri"/>
              <a:ea typeface="Calibri"/>
              <a:cs typeface="Calibri"/>
              <a:sym typeface="Calibri"/>
            </a:endParaRPr>
          </a:p>
        </p:txBody>
      </p:sp>
      <p:sp>
        <p:nvSpPr>
          <p:cNvPr id="38" name="Google Shape;38;p6"/>
          <p:cNvSpPr txBox="1"/>
          <p:nvPr/>
        </p:nvSpPr>
        <p:spPr>
          <a:xfrm>
            <a:off x="885826" y="935228"/>
            <a:ext cx="7886698"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i="1" lang="en-US" sz="1800">
                <a:solidFill>
                  <a:schemeClr val="lt1"/>
                </a:solidFill>
                <a:latin typeface="Calibri"/>
                <a:ea typeface="Calibri"/>
                <a:cs typeface="Calibri"/>
                <a:sym typeface="Calibri"/>
              </a:rPr>
              <a:t>What goals were set for this project this past week?</a:t>
            </a:r>
            <a:endParaRPr i="1" sz="1800">
              <a:solidFill>
                <a:schemeClr val="lt1"/>
              </a:solidFill>
              <a:latin typeface="Calibri"/>
              <a:ea typeface="Calibri"/>
              <a:cs typeface="Calibri"/>
              <a:sym typeface="Calibri"/>
            </a:endParaRPr>
          </a:p>
        </p:txBody>
      </p:sp>
      <p:graphicFrame>
        <p:nvGraphicFramePr>
          <p:cNvPr id="39" name="Google Shape;39;p6"/>
          <p:cNvGraphicFramePr/>
          <p:nvPr/>
        </p:nvGraphicFramePr>
        <p:xfrm>
          <a:off x="0" y="1570184"/>
          <a:ext cx="3000000" cy="3000000"/>
        </p:xfrm>
        <a:graphic>
          <a:graphicData uri="http://schemas.openxmlformats.org/drawingml/2006/table">
            <a:tbl>
              <a:tblPr bandRow="1" firstRow="1">
                <a:noFill/>
                <a:tableStyleId>{1FA09D71-4D36-4E23-8BF1-D3F66DCC15D8}</a:tableStyleId>
              </a:tblPr>
              <a:tblGrid>
                <a:gridCol w="7528950"/>
                <a:gridCol w="1615050"/>
              </a:tblGrid>
              <a:tr h="1381475">
                <a:tc>
                  <a:txBody>
                    <a:bodyPr>
                      <a:noAutofit/>
                    </a:bodyPr>
                    <a:lstStyle/>
                    <a:p>
                      <a:pPr indent="-342900" lvl="0" marL="342900" marR="0" rtl="0" algn="ctr">
                        <a:spcBef>
                          <a:spcPts val="0"/>
                        </a:spcBef>
                        <a:spcAft>
                          <a:spcPts val="0"/>
                        </a:spcAft>
                        <a:buClr>
                          <a:schemeClr val="dk1"/>
                        </a:buClr>
                        <a:buSzPts val="1800"/>
                        <a:buFont typeface="Calibri"/>
                        <a:buAutoNum type="arabicPeriod"/>
                      </a:pPr>
                      <a:r>
                        <a:rPr b="0" lang="en-US" sz="1800" u="none" cap="none" strike="noStrike"/>
                        <a:t>Goal that was set this past week</a:t>
                      </a:r>
                      <a:endParaRPr b="0" sz="1800" u="none" cap="none" strike="noStrike"/>
                    </a:p>
                  </a:txBody>
                  <a:tcPr marT="45725" marB="45725" marR="91450" marL="9145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noAutofit/>
                    </a:bodyPr>
                    <a:lstStyle/>
                    <a:p>
                      <a:pPr indent="0" lvl="0" marL="0" marR="0" rtl="0" algn="ctr">
                        <a:spcBef>
                          <a:spcPts val="0"/>
                        </a:spcBef>
                        <a:spcAft>
                          <a:spcPts val="0"/>
                        </a:spcAft>
                        <a:buNone/>
                      </a:pPr>
                      <a:r>
                        <a:rPr b="1" lang="en-US" sz="3600" u="none" cap="none" strike="noStrike">
                          <a:solidFill>
                            <a:schemeClr val="dk1"/>
                          </a:solidFill>
                        </a:rPr>
                        <a:t>Yes</a:t>
                      </a:r>
                      <a:endParaRPr b="1" sz="3600" u="none" cap="none" strike="noStrike">
                        <a:solidFill>
                          <a:schemeClr val="dk1"/>
                        </a:solidFill>
                      </a:endParaRPr>
                    </a:p>
                  </a:txBody>
                  <a:tcPr marT="45725" marB="45725" marR="91450" marL="9145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25BD15"/>
                    </a:solidFill>
                  </a:tcPr>
                </a:tc>
              </a:tr>
              <a:tr h="1381475">
                <a:tc>
                  <a:txBody>
                    <a:bodyPr>
                      <a:noAutofit/>
                    </a:bodyPr>
                    <a:lstStyle/>
                    <a:p>
                      <a:pPr indent="-342900" lvl="0" marL="342900" marR="0" rtl="0" algn="ctr">
                        <a:lnSpc>
                          <a:spcPct val="100000"/>
                        </a:lnSpc>
                        <a:spcBef>
                          <a:spcPts val="0"/>
                        </a:spcBef>
                        <a:spcAft>
                          <a:spcPts val="0"/>
                        </a:spcAft>
                        <a:buClr>
                          <a:schemeClr val="lt1"/>
                        </a:buClr>
                        <a:buSzPts val="1800"/>
                        <a:buFont typeface="Calibri"/>
                        <a:buAutoNum type="arabicPeriod" startAt="2"/>
                      </a:pPr>
                      <a:r>
                        <a:rPr lang="en-US" sz="1800" u="none" cap="none" strike="noStrike">
                          <a:solidFill>
                            <a:schemeClr val="lt1"/>
                          </a:solidFill>
                        </a:rPr>
                        <a:t>Goal that was set this past week</a:t>
                      </a:r>
                      <a:endParaRPr sz="1800" u="none" cap="none" strike="noStrike"/>
                    </a:p>
                  </a:txBody>
                  <a:tcPr marT="45725" marB="45725" marR="91450" marL="9145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noAutofit/>
                    </a:bodyPr>
                    <a:lstStyle/>
                    <a:p>
                      <a:pPr indent="0" lvl="0" marL="0" marR="0" rtl="0" algn="ctr">
                        <a:spcBef>
                          <a:spcPts val="0"/>
                        </a:spcBef>
                        <a:spcAft>
                          <a:spcPts val="0"/>
                        </a:spcAft>
                        <a:buNone/>
                      </a:pPr>
                      <a:r>
                        <a:rPr b="1" lang="en-US" sz="3600" u="none" cap="none" strike="noStrike">
                          <a:solidFill>
                            <a:schemeClr val="lt1"/>
                          </a:solidFill>
                        </a:rPr>
                        <a:t>No</a:t>
                      </a:r>
                      <a:endParaRPr b="1" sz="3600" u="none" cap="none" strike="noStrike">
                        <a:solidFill>
                          <a:schemeClr val="lt1"/>
                        </a:solidFill>
                      </a:endParaRPr>
                    </a:p>
                  </a:txBody>
                  <a:tcPr marT="45725" marB="45725" marR="91450" marL="9145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CC0000"/>
                    </a:solidFill>
                  </a:tcPr>
                </a:tc>
              </a:tr>
              <a:tr h="1381475">
                <a:tc>
                  <a:txBody>
                    <a:bodyPr>
                      <a:noAutofit/>
                    </a:bodyPr>
                    <a:lstStyle/>
                    <a:p>
                      <a:pPr indent="-342900" lvl="0" marL="342900" marR="0" rtl="0" algn="ctr">
                        <a:lnSpc>
                          <a:spcPct val="100000"/>
                        </a:lnSpc>
                        <a:spcBef>
                          <a:spcPts val="0"/>
                        </a:spcBef>
                        <a:spcAft>
                          <a:spcPts val="0"/>
                        </a:spcAft>
                        <a:buClr>
                          <a:srgbClr val="FFFFFF"/>
                        </a:buClr>
                        <a:buSzPts val="1800"/>
                        <a:buFont typeface="Calibri"/>
                        <a:buAutoNum type="arabicPeriod" startAt="3"/>
                      </a:pPr>
                      <a:r>
                        <a:rPr b="0" i="0" lang="en-US" sz="1800" u="none" cap="none" strike="noStrike">
                          <a:solidFill>
                            <a:srgbClr val="FFFFFF"/>
                          </a:solidFill>
                          <a:latin typeface="Calibri"/>
                          <a:ea typeface="Calibri"/>
                          <a:cs typeface="Calibri"/>
                          <a:sym typeface="Calibri"/>
                        </a:rPr>
                        <a:t>Goal that was set this past week</a:t>
                      </a:r>
                      <a:endParaRPr/>
                    </a:p>
                  </a:txBody>
                  <a:tcPr marT="45725" marB="45725" marR="91450" marL="9145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noAutofit/>
                    </a:bodyPr>
                    <a:lstStyle/>
                    <a:p>
                      <a:pPr indent="0" lvl="0" marL="0" marR="0" rtl="0" algn="ctr">
                        <a:spcBef>
                          <a:spcPts val="0"/>
                        </a:spcBef>
                        <a:spcAft>
                          <a:spcPts val="0"/>
                        </a:spcAft>
                        <a:buNone/>
                      </a:pPr>
                      <a:r>
                        <a:rPr b="1" lang="en-US" sz="3600" u="none" cap="none" strike="noStrike"/>
                        <a:t>Yes</a:t>
                      </a:r>
                      <a:endParaRPr b="1" sz="3600" u="none" cap="none" strike="noStrike"/>
                    </a:p>
                  </a:txBody>
                  <a:tcPr marT="45725" marB="45725" marR="91450" marL="9145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rgbClr val="25BD15"/>
                    </a:solidFill>
                  </a:tcPr>
                </a:tc>
              </a:tr>
            </a:tbl>
          </a:graphicData>
        </a:graphic>
      </p:graphicFrame>
      <p:graphicFrame>
        <p:nvGraphicFramePr>
          <p:cNvPr id="40" name="Google Shape;40;p6"/>
          <p:cNvGraphicFramePr/>
          <p:nvPr/>
        </p:nvGraphicFramePr>
        <p:xfrm>
          <a:off x="0" y="6187440"/>
          <a:ext cx="3000000" cy="3000000"/>
        </p:xfrm>
        <a:graphic>
          <a:graphicData uri="http://schemas.openxmlformats.org/drawingml/2006/table">
            <a:tbl>
              <a:tblPr bandRow="1" firstRow="1">
                <a:noFill/>
                <a:tableStyleId>{1FA09D71-4D36-4E23-8BF1-D3F66DCC15D8}</a:tableStyleId>
              </a:tblPr>
              <a:tblGrid>
                <a:gridCol w="4572000"/>
                <a:gridCol w="4572000"/>
              </a:tblGrid>
              <a:tr h="228600">
                <a:tc gridSpan="2">
                  <a:txBody>
                    <a:bodyPr>
                      <a:noAutofit/>
                    </a:bodyPr>
                    <a:lstStyle/>
                    <a:p>
                      <a:pPr indent="0" lvl="0" marL="0" marR="0" rtl="0" algn="ctr">
                        <a:spcBef>
                          <a:spcPts val="0"/>
                        </a:spcBef>
                        <a:spcAft>
                          <a:spcPts val="0"/>
                        </a:spcAft>
                        <a:buNone/>
                      </a:pPr>
                      <a:r>
                        <a:rPr lang="en-US" sz="1800" u="none" cap="none" strike="noStrike"/>
                        <a:t>Project Status</a:t>
                      </a:r>
                      <a:endParaRPr sz="1400" u="none" cap="none" strike="noStrike"/>
                    </a:p>
                  </a:txBody>
                  <a:tcPr marT="45725" marB="45725" marR="91450" marL="91450"/>
                </a:tc>
                <a:tc hMerge="1"/>
              </a:tr>
              <a:tr h="228600">
                <a:tc>
                  <a:txBody>
                    <a:bodyPr>
                      <a:noAutofit/>
                    </a:bodyPr>
                    <a:lstStyle/>
                    <a:p>
                      <a:pPr indent="0" lvl="0" marL="0" marR="0" rtl="0" algn="ctr">
                        <a:spcBef>
                          <a:spcPts val="0"/>
                        </a:spcBef>
                        <a:spcAft>
                          <a:spcPts val="0"/>
                        </a:spcAft>
                        <a:buNone/>
                      </a:pPr>
                      <a:r>
                        <a:rPr b="1" lang="en-US" sz="1400" u="none" cap="none" strike="noStrike"/>
                        <a:t>FULLY MET</a:t>
                      </a:r>
                      <a:endParaRPr b="1" sz="1400" u="none" cap="none" strike="noStrike"/>
                    </a:p>
                  </a:txBody>
                  <a:tcPr marT="45725" marB="45725" marR="91450" marL="91450">
                    <a:solidFill>
                      <a:srgbClr val="25BD15"/>
                    </a:solidFill>
                  </a:tcPr>
                </a:tc>
                <a:tc>
                  <a:txBody>
                    <a:bodyPr>
                      <a:noAutofit/>
                    </a:bodyPr>
                    <a:lstStyle/>
                    <a:p>
                      <a:pPr indent="0" lvl="0" marL="0" marR="0" rtl="0" algn="ctr">
                        <a:spcBef>
                          <a:spcPts val="0"/>
                        </a:spcBef>
                        <a:spcAft>
                          <a:spcPts val="0"/>
                        </a:spcAft>
                        <a:buNone/>
                      </a:pPr>
                      <a:r>
                        <a:rPr b="1" lang="en-US" sz="1400" u="none" cap="none" strike="noStrike">
                          <a:solidFill>
                            <a:schemeClr val="lt1"/>
                          </a:solidFill>
                        </a:rPr>
                        <a:t>NOT MET</a:t>
                      </a:r>
                      <a:endParaRPr b="1" sz="1400" u="none" cap="none" strike="noStrike">
                        <a:solidFill>
                          <a:schemeClr val="lt1"/>
                        </a:solidFill>
                      </a:endParaRPr>
                    </a:p>
                  </a:txBody>
                  <a:tcPr marT="45725" marB="45725" marR="91450" marL="91450">
                    <a:solidFill>
                      <a:srgbClr val="CC0000"/>
                    </a:solidFill>
                  </a:tcPr>
                </a:tc>
              </a:tr>
            </a:tbl>
          </a:graphicData>
        </a:graphic>
      </p:graphicFrame>
      <p:sp>
        <p:nvSpPr>
          <p:cNvPr id="41" name="Google Shape;41;p6"/>
          <p:cNvSpPr txBox="1"/>
          <p:nvPr/>
        </p:nvSpPr>
        <p:spPr>
          <a:xfrm rot="-1609560">
            <a:off x="622678" y="1739433"/>
            <a:ext cx="7886698" cy="3046988"/>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i="1" lang="en-US" sz="3200">
                <a:solidFill>
                  <a:srgbClr val="FF0000"/>
                </a:solidFill>
                <a:latin typeface="Calibri"/>
                <a:ea typeface="Calibri"/>
                <a:cs typeface="Calibri"/>
                <a:sym typeface="Calibri"/>
              </a:rPr>
              <a:t>NOTE THAT THERE IS NOT AN OPTION FOR “PARTIALLY MET”. YOU EITHER FULLY MEET A GOAL OR DON’T MEET IT AT ALL. IT IS NOT NECESSARILY A “BAD” THING YOU DIDN’T MEET A GOAL, YOU JUST NEED TO EXPLAIN IT IN THE FOLLOWING SLIDES!</a:t>
            </a:r>
            <a:endParaRPr i="1" sz="3200">
              <a:solidFill>
                <a:srgbClr val="FF0000"/>
              </a:solidFill>
              <a:latin typeface="Calibri"/>
              <a:ea typeface="Calibri"/>
              <a:cs typeface="Calibri"/>
              <a:sym typeface="Calibri"/>
            </a:endParaRP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 name="Shape 45"/>
        <p:cNvGrpSpPr/>
        <p:nvPr/>
      </p:nvGrpSpPr>
      <p:grpSpPr>
        <a:xfrm>
          <a:off x="0" y="0"/>
          <a:ext cx="0" cy="0"/>
          <a:chOff x="0" y="0"/>
          <a:chExt cx="0" cy="0"/>
        </a:xfrm>
      </p:grpSpPr>
      <p:sp>
        <p:nvSpPr>
          <p:cNvPr id="46" name="Google Shape;46;p7"/>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i="1" lang="en-US" sz="4000">
                <a:solidFill>
                  <a:schemeClr val="lt1"/>
                </a:solidFill>
                <a:latin typeface="Calibri"/>
                <a:ea typeface="Calibri"/>
                <a:cs typeface="Calibri"/>
                <a:sym typeface="Calibri"/>
              </a:rPr>
              <a:t>[Project Name] </a:t>
            </a:r>
            <a:r>
              <a:rPr lang="en-US" sz="4000">
                <a:solidFill>
                  <a:schemeClr val="lt1"/>
                </a:solidFill>
                <a:latin typeface="Calibri"/>
                <a:ea typeface="Calibri"/>
                <a:cs typeface="Calibri"/>
                <a:sym typeface="Calibri"/>
              </a:rPr>
              <a:t>Progress Update</a:t>
            </a:r>
            <a:endParaRPr sz="4000">
              <a:solidFill>
                <a:schemeClr val="lt1"/>
              </a:solidFill>
              <a:latin typeface="Calibri"/>
              <a:ea typeface="Calibri"/>
              <a:cs typeface="Calibri"/>
              <a:sym typeface="Calibri"/>
            </a:endParaRPr>
          </a:p>
        </p:txBody>
      </p:sp>
      <p:sp>
        <p:nvSpPr>
          <p:cNvPr id="47" name="Google Shape;47;p7"/>
          <p:cNvSpPr txBox="1"/>
          <p:nvPr/>
        </p:nvSpPr>
        <p:spPr>
          <a:xfrm>
            <a:off x="0" y="935228"/>
            <a:ext cx="9144000" cy="230832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i="1" lang="en-US" sz="1800">
                <a:solidFill>
                  <a:schemeClr val="lt1"/>
                </a:solidFill>
                <a:latin typeface="Calibri"/>
                <a:ea typeface="Calibri"/>
                <a:cs typeface="Calibri"/>
                <a:sym typeface="Calibri"/>
              </a:rPr>
              <a:t>“Prove” the progress this project has made this past week, “prove” you met this past week’s goal(s), provide any content necessary to get the feedback this project needs to make progress in the coming week, list any questions you have for this project. </a:t>
            </a:r>
            <a:endParaRPr/>
          </a:p>
          <a:p>
            <a:pPr indent="0" lvl="0" marL="0" marR="0" rtl="0" algn="l">
              <a:spcBef>
                <a:spcPts val="0"/>
              </a:spcBef>
              <a:spcAft>
                <a:spcPts val="0"/>
              </a:spcAft>
              <a:buNone/>
            </a:pPr>
            <a:r>
              <a:t/>
            </a:r>
            <a:endParaRPr i="1" sz="1800">
              <a:solidFill>
                <a:schemeClr val="lt1"/>
              </a:solidFill>
              <a:latin typeface="Calibri"/>
              <a:ea typeface="Calibri"/>
              <a:cs typeface="Calibri"/>
              <a:sym typeface="Calibri"/>
            </a:endParaRPr>
          </a:p>
          <a:p>
            <a:pPr indent="0" lvl="0" marL="0" marR="0" rtl="0" algn="l">
              <a:spcBef>
                <a:spcPts val="0"/>
              </a:spcBef>
              <a:spcAft>
                <a:spcPts val="0"/>
              </a:spcAft>
              <a:buNone/>
            </a:pPr>
            <a:r>
              <a:rPr i="1" lang="en-US" sz="1800">
                <a:solidFill>
                  <a:schemeClr val="lt1"/>
                </a:solidFill>
                <a:latin typeface="Calibri"/>
                <a:ea typeface="Calibri"/>
                <a:cs typeface="Calibri"/>
                <a:sym typeface="Calibri"/>
              </a:rPr>
              <a:t>Try to have your questions focused around:</a:t>
            </a:r>
            <a:endParaRPr/>
          </a:p>
          <a:p>
            <a:pPr indent="-285750" lvl="0" marL="285750" marR="0" rtl="0" algn="l">
              <a:spcBef>
                <a:spcPts val="0"/>
              </a:spcBef>
              <a:spcAft>
                <a:spcPts val="0"/>
              </a:spcAft>
              <a:buClr>
                <a:schemeClr val="lt1"/>
              </a:buClr>
              <a:buSzPts val="1800"/>
              <a:buFont typeface="Arial"/>
              <a:buChar char="•"/>
            </a:pPr>
            <a:r>
              <a:rPr i="1" lang="en-US" sz="1800">
                <a:solidFill>
                  <a:schemeClr val="lt1"/>
                </a:solidFill>
                <a:latin typeface="Calibri"/>
                <a:ea typeface="Calibri"/>
                <a:cs typeface="Calibri"/>
                <a:sym typeface="Calibri"/>
              </a:rPr>
              <a:t>Cost</a:t>
            </a:r>
            <a:endParaRPr/>
          </a:p>
          <a:p>
            <a:pPr indent="-285750" lvl="0" marL="285750" marR="0" rtl="0" algn="l">
              <a:spcBef>
                <a:spcPts val="0"/>
              </a:spcBef>
              <a:spcAft>
                <a:spcPts val="0"/>
              </a:spcAft>
              <a:buClr>
                <a:schemeClr val="lt1"/>
              </a:buClr>
              <a:buSzPts val="1800"/>
              <a:buFont typeface="Arial"/>
              <a:buChar char="•"/>
            </a:pPr>
            <a:r>
              <a:rPr i="1" lang="en-US" sz="1800">
                <a:solidFill>
                  <a:schemeClr val="lt1"/>
                </a:solidFill>
                <a:latin typeface="Calibri"/>
                <a:ea typeface="Calibri"/>
                <a:cs typeface="Calibri"/>
                <a:sym typeface="Calibri"/>
              </a:rPr>
              <a:t>Schedule</a:t>
            </a:r>
            <a:endParaRPr/>
          </a:p>
          <a:p>
            <a:pPr indent="-285750" lvl="0" marL="285750" marR="0" rtl="0" algn="l">
              <a:spcBef>
                <a:spcPts val="0"/>
              </a:spcBef>
              <a:spcAft>
                <a:spcPts val="0"/>
              </a:spcAft>
              <a:buClr>
                <a:schemeClr val="lt1"/>
              </a:buClr>
              <a:buSzPts val="1800"/>
              <a:buFont typeface="Arial"/>
              <a:buChar char="•"/>
            </a:pPr>
            <a:r>
              <a:rPr i="1" lang="en-US" sz="1800">
                <a:solidFill>
                  <a:schemeClr val="lt1"/>
                </a:solidFill>
                <a:latin typeface="Calibri"/>
                <a:ea typeface="Calibri"/>
                <a:cs typeface="Calibri"/>
                <a:sym typeface="Calibri"/>
              </a:rPr>
              <a:t>Technical </a:t>
            </a:r>
            <a:endParaRPr/>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 name="Shape 51"/>
        <p:cNvGrpSpPr/>
        <p:nvPr/>
      </p:nvGrpSpPr>
      <p:grpSpPr>
        <a:xfrm>
          <a:off x="0" y="0"/>
          <a:ext cx="0" cy="0"/>
          <a:chOff x="0" y="0"/>
          <a:chExt cx="0" cy="0"/>
        </a:xfrm>
      </p:grpSpPr>
      <p:sp>
        <p:nvSpPr>
          <p:cNvPr id="52" name="Google Shape;52;p8"/>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4000"/>
              <a:buFont typeface="Calibri"/>
              <a:buNone/>
            </a:pPr>
            <a:r>
              <a:rPr b="0" i="1" lang="en-US" sz="4000" u="none" cap="none" strike="noStrike">
                <a:solidFill>
                  <a:srgbClr val="FFFFFF"/>
                </a:solidFill>
                <a:latin typeface="Calibri"/>
                <a:ea typeface="Calibri"/>
                <a:cs typeface="Calibri"/>
                <a:sym typeface="Calibri"/>
              </a:rPr>
              <a:t>[Project Name] </a:t>
            </a:r>
            <a:r>
              <a:rPr b="0" i="0" lang="en-US" sz="4000" u="none" cap="none" strike="noStrike">
                <a:solidFill>
                  <a:srgbClr val="FFFFFF"/>
                </a:solidFill>
                <a:latin typeface="Calibri"/>
                <a:ea typeface="Calibri"/>
                <a:cs typeface="Calibri"/>
                <a:sym typeface="Calibri"/>
              </a:rPr>
              <a:t>Week </a:t>
            </a:r>
            <a:r>
              <a:rPr b="0" i="1" lang="en-US" sz="4000" u="none" cap="none" strike="noStrike">
                <a:solidFill>
                  <a:srgbClr val="FFFFFF"/>
                </a:solidFill>
                <a:latin typeface="Calibri"/>
                <a:ea typeface="Calibri"/>
                <a:cs typeface="Calibri"/>
                <a:sym typeface="Calibri"/>
              </a:rPr>
              <a:t>[X] </a:t>
            </a:r>
            <a:r>
              <a:rPr b="0" i="0" lang="en-US" sz="4000" u="none" cap="none" strike="noStrike">
                <a:solidFill>
                  <a:srgbClr val="FFFFFF"/>
                </a:solidFill>
                <a:latin typeface="Calibri"/>
                <a:ea typeface="Calibri"/>
                <a:cs typeface="Calibri"/>
                <a:sym typeface="Calibri"/>
              </a:rPr>
              <a:t>Goals</a:t>
            </a:r>
            <a:endParaRPr b="0" i="0" sz="4000" u="none" cap="none" strike="noStrike">
              <a:solidFill>
                <a:srgbClr val="FFFFFF"/>
              </a:solidFill>
              <a:latin typeface="Calibri"/>
              <a:ea typeface="Calibri"/>
              <a:cs typeface="Calibri"/>
              <a:sym typeface="Calibri"/>
            </a:endParaRPr>
          </a:p>
        </p:txBody>
      </p:sp>
      <p:sp>
        <p:nvSpPr>
          <p:cNvPr id="53" name="Google Shape;53;p8"/>
          <p:cNvSpPr txBox="1"/>
          <p:nvPr/>
        </p:nvSpPr>
        <p:spPr>
          <a:xfrm>
            <a:off x="885826" y="935228"/>
            <a:ext cx="7886698"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i="1" lang="en-US" sz="1800">
                <a:solidFill>
                  <a:schemeClr val="lt1"/>
                </a:solidFill>
                <a:latin typeface="Calibri"/>
                <a:ea typeface="Calibri"/>
                <a:cs typeface="Calibri"/>
                <a:sym typeface="Calibri"/>
              </a:rPr>
              <a:t>What are the goals for this project in the coming week?</a:t>
            </a:r>
            <a:endParaRPr/>
          </a:p>
        </p:txBody>
      </p:sp>
      <p:graphicFrame>
        <p:nvGraphicFramePr>
          <p:cNvPr id="54" name="Google Shape;54;p8"/>
          <p:cNvGraphicFramePr/>
          <p:nvPr/>
        </p:nvGraphicFramePr>
        <p:xfrm>
          <a:off x="807522" y="1902693"/>
          <a:ext cx="3000000" cy="3000000"/>
        </p:xfrm>
        <a:graphic>
          <a:graphicData uri="http://schemas.openxmlformats.org/drawingml/2006/table">
            <a:tbl>
              <a:tblPr bandRow="1" firstRow="1">
                <a:noFill/>
                <a:tableStyleId>{1FA09D71-4D36-4E23-8BF1-D3F66DCC15D8}</a:tableStyleId>
              </a:tblPr>
              <a:tblGrid>
                <a:gridCol w="7528950"/>
              </a:tblGrid>
              <a:tr h="1381475">
                <a:tc>
                  <a:txBody>
                    <a:bodyPr>
                      <a:noAutofit/>
                    </a:bodyPr>
                    <a:lstStyle/>
                    <a:p>
                      <a:pPr indent="-342900" lvl="0" marL="342900" marR="0" rtl="0" algn="ctr">
                        <a:spcBef>
                          <a:spcPts val="0"/>
                        </a:spcBef>
                        <a:spcAft>
                          <a:spcPts val="0"/>
                        </a:spcAft>
                        <a:buClr>
                          <a:schemeClr val="dk1"/>
                        </a:buClr>
                        <a:buSzPts val="1800"/>
                        <a:buFont typeface="Calibri"/>
                        <a:buAutoNum type="arabicPeriod"/>
                      </a:pPr>
                      <a:r>
                        <a:rPr b="0" lang="en-US" sz="1800" u="none" cap="none" strike="noStrike"/>
                        <a:t>Goal for the coming week</a:t>
                      </a:r>
                      <a:endParaRPr b="0" sz="1800" u="none" cap="none" strike="noStrike"/>
                    </a:p>
                  </a:txBody>
                  <a:tcPr marT="45725" marB="45725" marR="91450" marL="9145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1381475">
                <a:tc>
                  <a:txBody>
                    <a:bodyPr>
                      <a:noAutofit/>
                    </a:bodyPr>
                    <a:lstStyle/>
                    <a:p>
                      <a:pPr indent="-342900" lvl="0" marL="342900" marR="0" rtl="0" algn="ctr">
                        <a:lnSpc>
                          <a:spcPct val="100000"/>
                        </a:lnSpc>
                        <a:spcBef>
                          <a:spcPts val="0"/>
                        </a:spcBef>
                        <a:spcAft>
                          <a:spcPts val="0"/>
                        </a:spcAft>
                        <a:buClr>
                          <a:schemeClr val="lt1"/>
                        </a:buClr>
                        <a:buSzPts val="1800"/>
                        <a:buFont typeface="Calibri"/>
                        <a:buAutoNum type="arabicPeriod" startAt="2"/>
                      </a:pPr>
                      <a:r>
                        <a:rPr lang="en-US" sz="1800" u="none" cap="none" strike="noStrike">
                          <a:solidFill>
                            <a:schemeClr val="lt1"/>
                          </a:solidFill>
                        </a:rPr>
                        <a:t>Goal for the coming week</a:t>
                      </a:r>
                      <a:endParaRPr/>
                    </a:p>
                  </a:txBody>
                  <a:tcPr marT="45725" marB="45725" marR="91450" marL="9145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1381475">
                <a:tc>
                  <a:txBody>
                    <a:bodyPr>
                      <a:noAutofit/>
                    </a:bodyPr>
                    <a:lstStyle/>
                    <a:p>
                      <a:pPr indent="-342900" lvl="0" marL="342900" marR="0" rtl="0" algn="ctr">
                        <a:lnSpc>
                          <a:spcPct val="100000"/>
                        </a:lnSpc>
                        <a:spcBef>
                          <a:spcPts val="0"/>
                        </a:spcBef>
                        <a:spcAft>
                          <a:spcPts val="0"/>
                        </a:spcAft>
                        <a:buClr>
                          <a:srgbClr val="FFFFFF"/>
                        </a:buClr>
                        <a:buSzPts val="1800"/>
                        <a:buFont typeface="Calibri"/>
                        <a:buAutoNum type="arabicPeriod" startAt="3"/>
                      </a:pPr>
                      <a:r>
                        <a:rPr b="0" i="0" lang="en-US" sz="1800" u="none" cap="none" strike="noStrike">
                          <a:solidFill>
                            <a:srgbClr val="FFFFFF"/>
                          </a:solidFill>
                          <a:latin typeface="Calibri"/>
                          <a:ea typeface="Calibri"/>
                          <a:cs typeface="Calibri"/>
                          <a:sym typeface="Calibri"/>
                        </a:rPr>
                        <a:t>Goal for the coming week</a:t>
                      </a:r>
                      <a:endParaRPr/>
                    </a:p>
                  </a:txBody>
                  <a:tcPr marT="45725" marB="45725" marR="91450" marL="9145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9"/>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4000"/>
              <a:buFont typeface="Calibri"/>
              <a:buNone/>
            </a:pPr>
            <a:r>
              <a:rPr b="1" i="0" lang="en-US" sz="4000" u="none" cap="none" strike="noStrike">
                <a:solidFill>
                  <a:srgbClr val="FFFFFF"/>
                </a:solidFill>
                <a:latin typeface="Calibri"/>
                <a:ea typeface="Calibri"/>
                <a:cs typeface="Calibri"/>
                <a:sym typeface="Calibri"/>
              </a:rPr>
              <a:t>Project Update Slides Advice</a:t>
            </a:r>
            <a:endParaRPr b="1" i="0" sz="4000" u="none" cap="none" strike="noStrike">
              <a:solidFill>
                <a:srgbClr val="FFFFFF"/>
              </a:solidFill>
              <a:latin typeface="Calibri"/>
              <a:ea typeface="Calibri"/>
              <a:cs typeface="Calibri"/>
              <a:sym typeface="Calibri"/>
            </a:endParaRPr>
          </a:p>
        </p:txBody>
      </p:sp>
      <p:sp>
        <p:nvSpPr>
          <p:cNvPr id="60" name="Google Shape;60;p9"/>
          <p:cNvSpPr txBox="1"/>
          <p:nvPr/>
        </p:nvSpPr>
        <p:spPr>
          <a:xfrm>
            <a:off x="885826" y="935228"/>
            <a:ext cx="7886698" cy="36933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rPr b="1" i="0" lang="en-US" sz="1800" u="none" cap="none" strike="noStrike">
                <a:solidFill>
                  <a:srgbClr val="FFFFFF"/>
                </a:solidFill>
                <a:latin typeface="Calibri"/>
                <a:ea typeface="Calibri"/>
                <a:cs typeface="Calibri"/>
                <a:sym typeface="Calibri"/>
              </a:rPr>
              <a:t>Advice for Making High-Quality Project Update Slides</a:t>
            </a:r>
            <a:endParaRPr b="1" i="0" sz="1800" u="none" cap="none" strike="noStrike">
              <a:solidFill>
                <a:srgbClr val="FFFFFF"/>
              </a:solidFill>
              <a:latin typeface="Calibri"/>
              <a:ea typeface="Calibri"/>
              <a:cs typeface="Calibri"/>
              <a:sym typeface="Calibri"/>
            </a:endParaRPr>
          </a:p>
        </p:txBody>
      </p:sp>
      <p:pic>
        <p:nvPicPr>
          <p:cNvPr id="61" name="Google Shape;61;p9"/>
          <p:cNvPicPr preferRelativeResize="0"/>
          <p:nvPr/>
        </p:nvPicPr>
        <p:blipFill rotWithShape="1">
          <a:blip r:embed="rId3">
            <a:alphaModFix/>
          </a:blip>
          <a:srcRect b="0" l="0" r="0" t="0"/>
          <a:stretch/>
        </p:blipFill>
        <p:spPr>
          <a:xfrm>
            <a:off x="2267768" y="1503209"/>
            <a:ext cx="4348692" cy="2898693"/>
          </a:xfrm>
          <a:prstGeom prst="roundRect">
            <a:avLst>
              <a:gd fmla="val 8594" name="adj"/>
            </a:avLst>
          </a:prstGeom>
          <a:solidFill>
            <a:srgbClr val="ECECEC"/>
          </a:solidFill>
          <a:ln>
            <a:noFill/>
          </a:ln>
        </p:spPr>
      </p:pic>
      <p:sp>
        <p:nvSpPr>
          <p:cNvPr id="62" name="Google Shape;62;p9"/>
          <p:cNvSpPr/>
          <p:nvPr/>
        </p:nvSpPr>
        <p:spPr>
          <a:xfrm>
            <a:off x="77637" y="4514673"/>
            <a:ext cx="9005978" cy="2282942"/>
          </a:xfrm>
          <a:prstGeom prst="rect">
            <a:avLst/>
          </a:prstGeom>
          <a:solidFill>
            <a:srgbClr val="3A3838"/>
          </a:solidFill>
          <a:ln cap="flat" cmpd="sng" w="12700">
            <a:solidFill>
              <a:schemeClr val="l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FFFFF"/>
              </a:buClr>
              <a:buSzPts val="1800"/>
              <a:buFont typeface="Calibri"/>
              <a:buNone/>
            </a:pPr>
            <a:r>
              <a:rPr b="0" i="0" lang="en-US" sz="1800" u="none" cap="none" strike="noStrike">
                <a:solidFill>
                  <a:srgbClr val="FFFFFF"/>
                </a:solidFill>
                <a:latin typeface="Calibri"/>
                <a:ea typeface="Calibri"/>
                <a:cs typeface="Calibri"/>
                <a:sym typeface="Calibri"/>
              </a:rPr>
              <a:t>All students should expect that their Project Update Slides will be presented by their Team Leader at the Aerospace Enterprise’s Weekly Project Update Meetings (Management Meetings). The audience for these slides will be the Leadership Team, Dr. King, &amp; in some cases the AFRL or NASA. In many cases, students will not have the opportunity to present their own slides. Thus, it is appropriate to consider Project Update Slides as “portable” or “un-narrated” powerpoint files. This form of communication has many technical flaws, but unfortunately it is used heavily in industry and engineering; so you need to get good at it! The following slides provide an outline of the important features of an effective “portable” presentation.</a:t>
            </a:r>
            <a:endParaRPr b="0" i="0" sz="1800" u="none" cap="none" strike="noStrike">
              <a:solidFill>
                <a:srgbClr val="FFFFFF"/>
              </a:solidFill>
              <a:latin typeface="Calibri"/>
              <a:ea typeface="Calibri"/>
              <a:cs typeface="Calibri"/>
              <a:sym typeface="Calibri"/>
            </a:endParaRPr>
          </a:p>
        </p:txBody>
      </p:sp>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0"/>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4000"/>
              <a:buFont typeface="Calibri"/>
              <a:buNone/>
            </a:pPr>
            <a:r>
              <a:rPr b="1" i="0" lang="en-US" sz="4000" u="none" cap="none" strike="noStrike">
                <a:solidFill>
                  <a:srgbClr val="FFFFFF"/>
                </a:solidFill>
                <a:latin typeface="Calibri"/>
                <a:ea typeface="Calibri"/>
                <a:cs typeface="Calibri"/>
                <a:sym typeface="Calibri"/>
              </a:rPr>
              <a:t>Project Update Slides Advice</a:t>
            </a:r>
            <a:endParaRPr b="1" i="0" sz="4000" u="none" cap="none" strike="noStrike">
              <a:solidFill>
                <a:srgbClr val="FFFFFF"/>
              </a:solidFill>
              <a:latin typeface="Calibri"/>
              <a:ea typeface="Calibri"/>
              <a:cs typeface="Calibri"/>
              <a:sym typeface="Calibri"/>
            </a:endParaRPr>
          </a:p>
        </p:txBody>
      </p:sp>
      <p:sp>
        <p:nvSpPr>
          <p:cNvPr id="68" name="Google Shape;68;p10"/>
          <p:cNvSpPr txBox="1"/>
          <p:nvPr/>
        </p:nvSpPr>
        <p:spPr>
          <a:xfrm>
            <a:off x="885826" y="935228"/>
            <a:ext cx="7886698" cy="36933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rPr b="1" i="0" lang="en-US" sz="1800" u="none" cap="none" strike="noStrike">
                <a:solidFill>
                  <a:srgbClr val="FFFFFF"/>
                </a:solidFill>
                <a:latin typeface="Calibri"/>
                <a:ea typeface="Calibri"/>
                <a:cs typeface="Calibri"/>
                <a:sym typeface="Calibri"/>
              </a:rPr>
              <a:t>Advice for Making High Quality Project Update Slides</a:t>
            </a:r>
            <a:endParaRPr b="1" i="0" sz="1800" u="none" cap="none" strike="noStrike">
              <a:solidFill>
                <a:srgbClr val="FFFFFF"/>
              </a:solidFill>
              <a:latin typeface="Calibri"/>
              <a:ea typeface="Calibri"/>
              <a:cs typeface="Calibri"/>
              <a:sym typeface="Calibri"/>
            </a:endParaRPr>
          </a:p>
        </p:txBody>
      </p:sp>
      <p:sp>
        <p:nvSpPr>
          <p:cNvPr id="69" name="Google Shape;69;p10"/>
          <p:cNvSpPr/>
          <p:nvPr/>
        </p:nvSpPr>
        <p:spPr>
          <a:xfrm>
            <a:off x="188259" y="6118412"/>
            <a:ext cx="8767482" cy="642525"/>
          </a:xfrm>
          <a:prstGeom prst="rect">
            <a:avLst/>
          </a:prstGeom>
          <a:solidFill>
            <a:srgbClr val="3A3838"/>
          </a:solidFill>
          <a:ln cap="flat" cmpd="sng" w="12700">
            <a:solidFill>
              <a:schemeClr val="l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rPr b="1" i="0" lang="en-US" sz="1800" u="none" cap="none" strike="noStrike">
                <a:solidFill>
                  <a:srgbClr val="FFFFFF"/>
                </a:solidFill>
                <a:latin typeface="Calibri"/>
                <a:ea typeface="Calibri"/>
                <a:cs typeface="Calibri"/>
                <a:sym typeface="Calibri"/>
              </a:rPr>
              <a:t>Powerpoint presentations designed for telecons and e-mail distribution are fundamentally different than those designed for oral presentation.</a:t>
            </a:r>
            <a:endParaRPr/>
          </a:p>
        </p:txBody>
      </p:sp>
      <p:graphicFrame>
        <p:nvGraphicFramePr>
          <p:cNvPr id="70" name="Google Shape;70;p10"/>
          <p:cNvGraphicFramePr/>
          <p:nvPr/>
        </p:nvGraphicFramePr>
        <p:xfrm>
          <a:off x="217261" y="1309544"/>
          <a:ext cx="3000000" cy="3000000"/>
        </p:xfrm>
        <a:graphic>
          <a:graphicData uri="http://schemas.openxmlformats.org/drawingml/2006/table">
            <a:tbl>
              <a:tblPr>
                <a:gradFill>
                  <a:gsLst>
                    <a:gs pos="0">
                      <a:srgbClr val="9FC3FF"/>
                    </a:gs>
                    <a:gs pos="35000">
                      <a:srgbClr val="BDD5FF"/>
                    </a:gs>
                    <a:gs pos="100000">
                      <a:srgbClr val="E4EEFF"/>
                    </a:gs>
                  </a:gsLst>
                  <a:lin ang="16200000" scaled="0"/>
                </a:gradFill>
                <a:tableStyleId>{983D16CC-8C5B-4772-A3F0-29C52E674EBD}</a:tableStyleId>
              </a:tblPr>
              <a:tblGrid>
                <a:gridCol w="2851750"/>
                <a:gridCol w="2851750"/>
                <a:gridCol w="2851750"/>
              </a:tblGrid>
              <a:tr h="508925">
                <a:tc>
                  <a:txBody>
                    <a:bodyPr>
                      <a:noAutofit/>
                    </a:bodyPr>
                    <a:lstStyle/>
                    <a:p>
                      <a:pPr indent="0" lvl="0" marL="0" marR="0" rtl="0" algn="l">
                        <a:spcBef>
                          <a:spcPts val="0"/>
                        </a:spcBef>
                        <a:spcAft>
                          <a:spcPts val="0"/>
                        </a:spcAft>
                        <a:buNone/>
                      </a:pPr>
                      <a:r>
                        <a:t/>
                      </a:r>
                      <a:endParaRPr i="1" sz="1200"/>
                    </a:p>
                  </a:txBody>
                  <a:tcPr marT="45725" marB="45725" marR="91450" marL="91450">
                    <a:lnL cap="flat" cmpd="sng" w="9525">
                      <a:solidFill>
                        <a:srgbClr val="4A7DBA"/>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4A7DBA"/>
                      </a:solidFill>
                      <a:prstDash val="solid"/>
                      <a:round/>
                      <a:headEnd len="sm" w="sm" type="none"/>
                      <a:tailEnd len="sm" w="sm" type="none"/>
                    </a:lnT>
                    <a:lnB cap="flat" cmpd="sng" w="25400">
                      <a:solidFill>
                        <a:srgbClr val="FFFFFF"/>
                      </a:solidFill>
                      <a:prstDash val="solid"/>
                      <a:round/>
                      <a:headEnd len="sm" w="sm" type="none"/>
                      <a:tailEnd len="sm" w="sm" type="none"/>
                    </a:lnB>
                    <a:solidFill>
                      <a:srgbClr val="4F81BD"/>
                    </a:solidFill>
                  </a:tcPr>
                </a:tc>
                <a:tc>
                  <a:txBody>
                    <a:bodyPr>
                      <a:noAutofit/>
                    </a:bodyPr>
                    <a:lstStyle/>
                    <a:p>
                      <a:pPr indent="0" lvl="0" marL="0" marR="0" rtl="0" algn="l">
                        <a:spcBef>
                          <a:spcPts val="0"/>
                        </a:spcBef>
                        <a:spcAft>
                          <a:spcPts val="0"/>
                        </a:spcAft>
                        <a:buNone/>
                      </a:pPr>
                      <a:r>
                        <a:rPr lang="en-US" sz="1200"/>
                        <a:t>Oral Presentation</a:t>
                      </a:r>
                      <a:endParaRPr sz="1200"/>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4A7DBA"/>
                      </a:solidFill>
                      <a:prstDash val="solid"/>
                      <a:round/>
                      <a:headEnd len="sm" w="sm" type="none"/>
                      <a:tailEnd len="sm" w="sm" type="none"/>
                    </a:lnT>
                    <a:lnB cap="flat" cmpd="sng" w="25400">
                      <a:solidFill>
                        <a:srgbClr val="FFFFFF"/>
                      </a:solidFill>
                      <a:prstDash val="solid"/>
                      <a:round/>
                      <a:headEnd len="sm" w="sm" type="none"/>
                      <a:tailEnd len="sm" w="sm" type="none"/>
                    </a:lnB>
                    <a:solidFill>
                      <a:srgbClr val="4F81BD"/>
                    </a:solidFill>
                  </a:tcPr>
                </a:tc>
                <a:tc>
                  <a:txBody>
                    <a:bodyPr>
                      <a:noAutofit/>
                    </a:bodyPr>
                    <a:lstStyle/>
                    <a:p>
                      <a:pPr indent="0" lvl="0" marL="0" marR="0" rtl="0" algn="l">
                        <a:spcBef>
                          <a:spcPts val="0"/>
                        </a:spcBef>
                        <a:spcAft>
                          <a:spcPts val="0"/>
                        </a:spcAft>
                        <a:buNone/>
                      </a:pPr>
                      <a:r>
                        <a:rPr lang="en-US" sz="1200"/>
                        <a:t>Portable “Standalone” Presentation</a:t>
                      </a:r>
                      <a:endParaRPr sz="1200"/>
                    </a:p>
                  </a:txBody>
                  <a:tcPr marT="45725" marB="45725" marR="91450" marL="91450">
                    <a:lnL cap="flat" cmpd="sng" w="9525">
                      <a:solidFill>
                        <a:srgbClr val="000000">
                          <a:alpha val="0"/>
                        </a:srgbClr>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25400">
                      <a:solidFill>
                        <a:srgbClr val="FFFFFF"/>
                      </a:solidFill>
                      <a:prstDash val="solid"/>
                      <a:round/>
                      <a:headEnd len="sm" w="sm" type="none"/>
                      <a:tailEnd len="sm" w="sm" type="none"/>
                    </a:lnB>
                    <a:solidFill>
                      <a:srgbClr val="4F81BD"/>
                    </a:solidFill>
                  </a:tcPr>
                </a:tc>
              </a:tr>
              <a:tr h="290800">
                <a:tc>
                  <a:txBody>
                    <a:bodyPr>
                      <a:noAutofit/>
                    </a:bodyPr>
                    <a:lstStyle/>
                    <a:p>
                      <a:pPr indent="0" lvl="0" marL="0" marR="0" rtl="0" algn="l">
                        <a:spcBef>
                          <a:spcPts val="0"/>
                        </a:spcBef>
                        <a:spcAft>
                          <a:spcPts val="0"/>
                        </a:spcAft>
                        <a:buNone/>
                      </a:pPr>
                      <a:r>
                        <a:rPr i="1" lang="en-US" sz="1200"/>
                        <a:t>Focus of the audience</a:t>
                      </a:r>
                      <a:endParaRPr i="1"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25400">
                      <a:solidFill>
                        <a:srgbClr val="FFFFFF"/>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c>
                  <a:txBody>
                    <a:bodyPr>
                      <a:noAutofit/>
                    </a:bodyPr>
                    <a:lstStyle/>
                    <a:p>
                      <a:pPr indent="0" lvl="0" marL="0" marR="0" rtl="0" algn="l">
                        <a:spcBef>
                          <a:spcPts val="0"/>
                        </a:spcBef>
                        <a:spcAft>
                          <a:spcPts val="0"/>
                        </a:spcAft>
                        <a:buNone/>
                      </a:pPr>
                      <a:r>
                        <a:rPr lang="en-US" sz="1200"/>
                        <a:t>Presenter</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25400">
                      <a:solidFill>
                        <a:srgbClr val="FFFFFF"/>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c>
                  <a:txBody>
                    <a:bodyPr>
                      <a:noAutofit/>
                    </a:bodyPr>
                    <a:lstStyle/>
                    <a:p>
                      <a:pPr indent="0" lvl="0" marL="0" marR="0" rtl="0" algn="l">
                        <a:spcBef>
                          <a:spcPts val="0"/>
                        </a:spcBef>
                        <a:spcAft>
                          <a:spcPts val="0"/>
                        </a:spcAft>
                        <a:buNone/>
                      </a:pPr>
                      <a:r>
                        <a:rPr lang="en-US" sz="1200"/>
                        <a:t>Slides</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25400">
                      <a:solidFill>
                        <a:srgbClr val="FFFFFF"/>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r>
              <a:tr h="945125">
                <a:tc>
                  <a:txBody>
                    <a:bodyPr>
                      <a:noAutofit/>
                    </a:bodyPr>
                    <a:lstStyle/>
                    <a:p>
                      <a:pPr indent="0" lvl="0" marL="0" marR="0" rtl="0" algn="l">
                        <a:spcBef>
                          <a:spcPts val="0"/>
                        </a:spcBef>
                        <a:spcAft>
                          <a:spcPts val="0"/>
                        </a:spcAft>
                        <a:buNone/>
                      </a:pPr>
                      <a:r>
                        <a:rPr i="1" lang="en-US" sz="1200"/>
                        <a:t>Purpose of slides</a:t>
                      </a:r>
                      <a:endParaRPr i="1"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200"/>
                        <a:t>Describe concepts that are difficult to convey in language</a:t>
                      </a:r>
                      <a:r>
                        <a:rPr lang="en-US" sz="1200"/>
                        <a:t> and/or emphasize something</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b="1" lang="en-US" sz="1200">
                          <a:solidFill>
                            <a:srgbClr val="FF0000"/>
                          </a:solidFill>
                        </a:rPr>
                        <a:t>Temporary stand-in</a:t>
                      </a:r>
                      <a:r>
                        <a:rPr lang="en-US" sz="1200"/>
                        <a:t> for formal written</a:t>
                      </a:r>
                      <a:r>
                        <a:rPr lang="en-US" sz="1200"/>
                        <a:t> document</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r>
              <a:tr h="727025">
                <a:tc>
                  <a:txBody>
                    <a:bodyPr>
                      <a:noAutofit/>
                    </a:bodyPr>
                    <a:lstStyle/>
                    <a:p>
                      <a:pPr indent="0" lvl="0" marL="0" marR="0" rtl="0" algn="l">
                        <a:spcBef>
                          <a:spcPts val="0"/>
                        </a:spcBef>
                        <a:spcAft>
                          <a:spcPts val="0"/>
                        </a:spcAft>
                        <a:buNone/>
                      </a:pPr>
                      <a:r>
                        <a:rPr i="1" lang="en-US" sz="1200"/>
                        <a:t>Text on slide</a:t>
                      </a:r>
                      <a:endParaRPr i="1"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c>
                  <a:txBody>
                    <a:bodyPr>
                      <a:noAutofit/>
                    </a:bodyPr>
                    <a:lstStyle/>
                    <a:p>
                      <a:pPr indent="0" lvl="0" marL="0" marR="0" rtl="0" algn="l">
                        <a:spcBef>
                          <a:spcPts val="0"/>
                        </a:spcBef>
                        <a:spcAft>
                          <a:spcPts val="0"/>
                        </a:spcAft>
                        <a:buNone/>
                      </a:pPr>
                      <a:r>
                        <a:rPr lang="en-US" sz="1200"/>
                        <a:t>Very sparse: “less</a:t>
                      </a:r>
                      <a:r>
                        <a:rPr lang="en-US" sz="1200"/>
                        <a:t> than 8 lines of text with less than 8 words per line”</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c>
                  <a:txBody>
                    <a:bodyPr>
                      <a:noAutofit/>
                    </a:bodyPr>
                    <a:lstStyle/>
                    <a:p>
                      <a:pPr indent="0" lvl="0" marL="0" marR="0" rtl="0" algn="l">
                        <a:spcBef>
                          <a:spcPts val="0"/>
                        </a:spcBef>
                        <a:spcAft>
                          <a:spcPts val="0"/>
                        </a:spcAft>
                        <a:buNone/>
                      </a:pPr>
                      <a:r>
                        <a:rPr lang="en-US" sz="1200"/>
                        <a:t>Prevalent.  Use complete sentences</a:t>
                      </a:r>
                      <a:r>
                        <a:rPr lang="en-US" sz="1200"/>
                        <a:t>.</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r>
              <a:tr h="727025">
                <a:tc>
                  <a:txBody>
                    <a:bodyPr>
                      <a:noAutofit/>
                    </a:bodyPr>
                    <a:lstStyle/>
                    <a:p>
                      <a:pPr indent="0" lvl="0" marL="0" marR="0" rtl="0" algn="l">
                        <a:spcBef>
                          <a:spcPts val="0"/>
                        </a:spcBef>
                        <a:spcAft>
                          <a:spcPts val="0"/>
                        </a:spcAft>
                        <a:buNone/>
                      </a:pPr>
                      <a:r>
                        <a:rPr i="1" lang="en-US" sz="1200"/>
                        <a:t>Notes pane</a:t>
                      </a:r>
                      <a:endParaRPr i="1"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200"/>
                        <a:t>For the speaker’s eyes only</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200"/>
                        <a:t>For the audience.</a:t>
                      </a:r>
                      <a:r>
                        <a:rPr lang="en-US" sz="1200"/>
                        <a:t>  S</a:t>
                      </a:r>
                      <a:r>
                        <a:rPr lang="en-US" sz="1200"/>
                        <a:t>erves as a surrogate narrator (reader should not need to scroll)</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r>
              <a:tr h="290800">
                <a:tc>
                  <a:txBody>
                    <a:bodyPr>
                      <a:noAutofit/>
                    </a:bodyPr>
                    <a:lstStyle/>
                    <a:p>
                      <a:pPr indent="0" lvl="0" marL="0" marR="0" rtl="0" algn="l">
                        <a:spcBef>
                          <a:spcPts val="0"/>
                        </a:spcBef>
                        <a:spcAft>
                          <a:spcPts val="0"/>
                        </a:spcAft>
                        <a:buNone/>
                      </a:pPr>
                      <a:r>
                        <a:rPr i="1" lang="en-US" sz="1200"/>
                        <a:t>Gratuitous animations</a:t>
                      </a:r>
                      <a:endParaRPr i="1"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c>
                  <a:txBody>
                    <a:bodyPr>
                      <a:noAutofit/>
                    </a:bodyPr>
                    <a:lstStyle/>
                    <a:p>
                      <a:pPr indent="0" lvl="0" marL="0" marR="0" rtl="0" algn="l">
                        <a:spcBef>
                          <a:spcPts val="0"/>
                        </a:spcBef>
                        <a:spcAft>
                          <a:spcPts val="0"/>
                        </a:spcAft>
                        <a:buNone/>
                      </a:pPr>
                      <a:r>
                        <a:rPr lang="en-US" sz="1200"/>
                        <a:t>NO</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c>
                  <a:txBody>
                    <a:bodyPr>
                      <a:noAutofit/>
                    </a:bodyPr>
                    <a:lstStyle/>
                    <a:p>
                      <a:pPr indent="0" lvl="0" marL="0" marR="0" rtl="0" algn="l">
                        <a:spcBef>
                          <a:spcPts val="0"/>
                        </a:spcBef>
                        <a:spcAft>
                          <a:spcPts val="0"/>
                        </a:spcAft>
                        <a:buNone/>
                      </a:pPr>
                      <a:r>
                        <a:rPr lang="en-US" sz="1200"/>
                        <a:t>NO</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r>
              <a:tr h="508925">
                <a:tc>
                  <a:txBody>
                    <a:bodyPr>
                      <a:noAutofit/>
                    </a:bodyPr>
                    <a:lstStyle/>
                    <a:p>
                      <a:pPr indent="0" lvl="0" marL="0" marR="0" rtl="0" algn="l">
                        <a:spcBef>
                          <a:spcPts val="0"/>
                        </a:spcBef>
                        <a:spcAft>
                          <a:spcPts val="0"/>
                        </a:spcAft>
                        <a:buNone/>
                      </a:pPr>
                      <a:r>
                        <a:rPr i="1" lang="en-US" sz="1200"/>
                        <a:t>Graphs and figures</a:t>
                      </a:r>
                      <a:endParaRPr i="1"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200"/>
                        <a:t>Annotated / described orally by presenter</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200"/>
                        <a:t>Must be annotated</a:t>
                      </a:r>
                      <a:r>
                        <a:rPr lang="en-US" sz="1200"/>
                        <a:t> / called-out in print</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r>
              <a:tr h="290800">
                <a:tc>
                  <a:txBody>
                    <a:bodyPr>
                      <a:noAutofit/>
                    </a:bodyPr>
                    <a:lstStyle/>
                    <a:p>
                      <a:pPr indent="0" lvl="0" marL="0" marR="0" rtl="0" algn="l">
                        <a:spcBef>
                          <a:spcPts val="0"/>
                        </a:spcBef>
                        <a:spcAft>
                          <a:spcPts val="0"/>
                        </a:spcAft>
                        <a:buNone/>
                      </a:pPr>
                      <a:r>
                        <a:rPr i="1" lang="en-US" sz="1200"/>
                        <a:t>Presentation</a:t>
                      </a:r>
                      <a:r>
                        <a:rPr i="1" lang="en-US" sz="1200"/>
                        <a:t> media</a:t>
                      </a:r>
                      <a:endParaRPr i="1"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c>
                  <a:txBody>
                    <a:bodyPr>
                      <a:noAutofit/>
                    </a:bodyPr>
                    <a:lstStyle/>
                    <a:p>
                      <a:pPr indent="0" lvl="0" marL="0" marR="0" rtl="0" algn="l">
                        <a:spcBef>
                          <a:spcPts val="0"/>
                        </a:spcBef>
                        <a:spcAft>
                          <a:spcPts val="0"/>
                        </a:spcAft>
                        <a:buNone/>
                      </a:pPr>
                      <a:r>
                        <a:rPr lang="en-US" sz="1200"/>
                        <a:t>Projected on screen</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c>
                  <a:txBody>
                    <a:bodyPr>
                      <a:noAutofit/>
                    </a:bodyPr>
                    <a:lstStyle/>
                    <a:p>
                      <a:pPr indent="0" lvl="0" marL="0" marR="0" rtl="0" algn="l">
                        <a:spcBef>
                          <a:spcPts val="0"/>
                        </a:spcBef>
                        <a:spcAft>
                          <a:spcPts val="0"/>
                        </a:spcAft>
                        <a:buNone/>
                      </a:pPr>
                      <a:r>
                        <a:rPr lang="en-US" sz="1200"/>
                        <a:t>Viewed on desktop monitor</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solidFill>
                      <a:srgbClr val="4F81BD">
                        <a:alpha val="40000"/>
                      </a:srgbClr>
                    </a:solidFill>
                  </a:tcPr>
                </a:tc>
              </a:tr>
              <a:tr h="290800">
                <a:tc>
                  <a:txBody>
                    <a:bodyPr>
                      <a:noAutofit/>
                    </a:bodyPr>
                    <a:lstStyle/>
                    <a:p>
                      <a:pPr indent="0" lvl="0" marL="0" marR="0" rtl="0" algn="l">
                        <a:spcBef>
                          <a:spcPts val="0"/>
                        </a:spcBef>
                        <a:spcAft>
                          <a:spcPts val="0"/>
                        </a:spcAft>
                        <a:buNone/>
                      </a:pPr>
                      <a:r>
                        <a:rPr i="1" lang="en-US" sz="1200"/>
                        <a:t>Number</a:t>
                      </a:r>
                      <a:r>
                        <a:rPr i="1" lang="en-US" sz="1200"/>
                        <a:t> of slides</a:t>
                      </a:r>
                      <a:endParaRPr i="1"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200"/>
                        <a:t>As few as possible</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c>
                  <a:txBody>
                    <a:bodyPr>
                      <a:noAutofit/>
                    </a:bodyPr>
                    <a:lstStyle/>
                    <a:p>
                      <a:pPr indent="0" lvl="0" marL="0" marR="0" rtl="0" algn="l">
                        <a:spcBef>
                          <a:spcPts val="0"/>
                        </a:spcBef>
                        <a:spcAft>
                          <a:spcPts val="0"/>
                        </a:spcAft>
                        <a:buNone/>
                      </a:pPr>
                      <a:r>
                        <a:rPr lang="en-US" sz="1200"/>
                        <a:t>As many as necessary</a:t>
                      </a:r>
                      <a:endParaRPr sz="1200"/>
                    </a:p>
                  </a:txBody>
                  <a:tcPr marT="45725" marB="45725" marR="91450" marL="91450">
                    <a:lnL cap="flat" cmpd="sng" w="9525">
                      <a:solidFill>
                        <a:srgbClr val="4A7DBA"/>
                      </a:solidFill>
                      <a:prstDash val="solid"/>
                      <a:round/>
                      <a:headEnd len="sm" w="sm" type="none"/>
                      <a:tailEnd len="sm" w="sm" type="none"/>
                    </a:lnL>
                    <a:lnR cap="flat" cmpd="sng" w="9525">
                      <a:solidFill>
                        <a:srgbClr val="4A7DBA"/>
                      </a:solidFill>
                      <a:prstDash val="solid"/>
                      <a:round/>
                      <a:headEnd len="sm" w="sm" type="none"/>
                      <a:tailEnd len="sm" w="sm" type="none"/>
                    </a:lnR>
                    <a:lnT cap="flat" cmpd="sng" w="9525">
                      <a:solidFill>
                        <a:srgbClr val="4A7DBA"/>
                      </a:solidFill>
                      <a:prstDash val="solid"/>
                      <a:round/>
                      <a:headEnd len="sm" w="sm" type="none"/>
                      <a:tailEnd len="sm" w="sm" type="none"/>
                    </a:lnT>
                    <a:lnB cap="flat" cmpd="sng" w="9525">
                      <a:solidFill>
                        <a:srgbClr val="4A7DBA"/>
                      </a:solidFill>
                      <a:prstDash val="solid"/>
                      <a:round/>
                      <a:headEnd len="sm" w="sm" type="none"/>
                      <a:tailEnd len="sm" w="sm" type="none"/>
                    </a:lnB>
                  </a:tcPr>
                </a:tc>
              </a:tr>
            </a:tbl>
          </a:graphicData>
        </a:graphic>
      </p:graphicFrame>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Google Shape;75;p11"/>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4000"/>
              <a:buFont typeface="Calibri"/>
              <a:buNone/>
            </a:pPr>
            <a:r>
              <a:rPr b="1" i="0" lang="en-US" sz="4000" u="none" cap="none" strike="noStrike">
                <a:solidFill>
                  <a:srgbClr val="FFFFFF"/>
                </a:solidFill>
                <a:latin typeface="Calibri"/>
                <a:ea typeface="Calibri"/>
                <a:cs typeface="Calibri"/>
                <a:sym typeface="Calibri"/>
              </a:rPr>
              <a:t>Project Update Slides Advice</a:t>
            </a:r>
            <a:endParaRPr b="1" i="0" sz="4000" u="none" cap="none" strike="noStrike">
              <a:solidFill>
                <a:srgbClr val="FFFFFF"/>
              </a:solidFill>
              <a:latin typeface="Calibri"/>
              <a:ea typeface="Calibri"/>
              <a:cs typeface="Calibri"/>
              <a:sym typeface="Calibri"/>
            </a:endParaRPr>
          </a:p>
        </p:txBody>
      </p:sp>
      <p:sp>
        <p:nvSpPr>
          <p:cNvPr id="76" name="Google Shape;76;p11"/>
          <p:cNvSpPr txBox="1"/>
          <p:nvPr/>
        </p:nvSpPr>
        <p:spPr>
          <a:xfrm>
            <a:off x="885826" y="935228"/>
            <a:ext cx="7886698" cy="36933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rPr b="1" i="0" lang="en-US" sz="1800" u="none" cap="none" strike="noStrike">
                <a:solidFill>
                  <a:srgbClr val="FFFFFF"/>
                </a:solidFill>
                <a:latin typeface="Calibri"/>
                <a:ea typeface="Calibri"/>
                <a:cs typeface="Calibri"/>
                <a:sym typeface="Calibri"/>
              </a:rPr>
              <a:t>Advice for Making High Quality Project Update Slides</a:t>
            </a:r>
            <a:endParaRPr b="1" i="0" sz="1800" u="none" cap="none" strike="noStrike">
              <a:solidFill>
                <a:srgbClr val="FFFFFF"/>
              </a:solidFill>
              <a:latin typeface="Calibri"/>
              <a:ea typeface="Calibri"/>
              <a:cs typeface="Calibri"/>
              <a:sym typeface="Calibri"/>
            </a:endParaRPr>
          </a:p>
        </p:txBody>
      </p:sp>
      <p:sp>
        <p:nvSpPr>
          <p:cNvPr id="77" name="Google Shape;77;p11"/>
          <p:cNvSpPr/>
          <p:nvPr/>
        </p:nvSpPr>
        <p:spPr>
          <a:xfrm>
            <a:off x="188259" y="5836024"/>
            <a:ext cx="8767482" cy="924913"/>
          </a:xfrm>
          <a:prstGeom prst="rect">
            <a:avLst/>
          </a:prstGeom>
          <a:solidFill>
            <a:srgbClr val="3A3838"/>
          </a:solidFill>
          <a:ln cap="flat" cmpd="sng" w="12700">
            <a:solidFill>
              <a:schemeClr val="l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rPr b="1" i="0" lang="en-US" sz="1800" u="none" cap="none" strike="noStrike">
                <a:solidFill>
                  <a:srgbClr val="FFFFFF"/>
                </a:solidFill>
                <a:latin typeface="Calibri"/>
                <a:ea typeface="Calibri"/>
                <a:cs typeface="Calibri"/>
                <a:sym typeface="Calibri"/>
              </a:rPr>
              <a:t>The figure above shows a slide from a presentation faxed by Morton-Thiokol to NASA attempting to warn of low-temperature failure risk in o-ring seals prior to Challenger disaster.</a:t>
            </a:r>
            <a:endParaRPr/>
          </a:p>
        </p:txBody>
      </p:sp>
      <p:pic>
        <p:nvPicPr>
          <p:cNvPr id="78" name="Google Shape;78;p11"/>
          <p:cNvPicPr preferRelativeResize="0"/>
          <p:nvPr/>
        </p:nvPicPr>
        <p:blipFill rotWithShape="1">
          <a:blip r:embed="rId3">
            <a:alphaModFix/>
          </a:blip>
          <a:srcRect b="0" l="0" r="0" t="0"/>
          <a:stretch/>
        </p:blipFill>
        <p:spPr>
          <a:xfrm>
            <a:off x="1422495" y="1396893"/>
            <a:ext cx="6299010" cy="4346798"/>
          </a:xfrm>
          <a:prstGeom prst="rect">
            <a:avLst/>
          </a:prstGeom>
          <a:noFill/>
          <a:ln>
            <a:noFill/>
          </a:ln>
        </p:spPr>
      </p:pic>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2"/>
          <p:cNvSpPr txBox="1"/>
          <p:nvPr/>
        </p:nvSpPr>
        <p:spPr>
          <a:xfrm>
            <a:off x="885825" y="123825"/>
            <a:ext cx="7886699" cy="707886"/>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4000"/>
              <a:buFont typeface="Calibri"/>
              <a:buNone/>
            </a:pPr>
            <a:r>
              <a:rPr b="1" i="0" lang="en-US" sz="4000" u="none" cap="none" strike="noStrike">
                <a:solidFill>
                  <a:srgbClr val="FFFFFF"/>
                </a:solidFill>
                <a:latin typeface="Calibri"/>
                <a:ea typeface="Calibri"/>
                <a:cs typeface="Calibri"/>
                <a:sym typeface="Calibri"/>
              </a:rPr>
              <a:t>Project Update Slides Advice</a:t>
            </a:r>
            <a:endParaRPr b="1" i="0" sz="4000" u="none" cap="none" strike="noStrike">
              <a:solidFill>
                <a:srgbClr val="FFFFFF"/>
              </a:solidFill>
              <a:latin typeface="Calibri"/>
              <a:ea typeface="Calibri"/>
              <a:cs typeface="Calibri"/>
              <a:sym typeface="Calibri"/>
            </a:endParaRPr>
          </a:p>
        </p:txBody>
      </p:sp>
      <p:sp>
        <p:nvSpPr>
          <p:cNvPr id="84" name="Google Shape;84;p12"/>
          <p:cNvSpPr txBox="1"/>
          <p:nvPr/>
        </p:nvSpPr>
        <p:spPr>
          <a:xfrm>
            <a:off x="885826" y="935228"/>
            <a:ext cx="7886698" cy="36933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rPr b="1" i="0" lang="en-US" sz="1800" u="none" cap="none" strike="noStrike">
                <a:solidFill>
                  <a:srgbClr val="FFFFFF"/>
                </a:solidFill>
                <a:latin typeface="Calibri"/>
                <a:ea typeface="Calibri"/>
                <a:cs typeface="Calibri"/>
                <a:sym typeface="Calibri"/>
              </a:rPr>
              <a:t>Advice for Making High Quality Project Update Slides</a:t>
            </a:r>
            <a:endParaRPr b="1" i="0" sz="1800" u="none" cap="none" strike="noStrike">
              <a:solidFill>
                <a:srgbClr val="FFFFFF"/>
              </a:solidFill>
              <a:latin typeface="Calibri"/>
              <a:ea typeface="Calibri"/>
              <a:cs typeface="Calibri"/>
              <a:sym typeface="Calibri"/>
            </a:endParaRPr>
          </a:p>
        </p:txBody>
      </p:sp>
      <p:sp>
        <p:nvSpPr>
          <p:cNvPr id="85" name="Google Shape;85;p12"/>
          <p:cNvSpPr/>
          <p:nvPr/>
        </p:nvSpPr>
        <p:spPr>
          <a:xfrm>
            <a:off x="188259" y="6387353"/>
            <a:ext cx="8767482" cy="373584"/>
          </a:xfrm>
          <a:prstGeom prst="rect">
            <a:avLst/>
          </a:prstGeom>
          <a:solidFill>
            <a:srgbClr val="3A3838"/>
          </a:solidFill>
          <a:ln cap="flat" cmpd="sng" w="12700">
            <a:solidFill>
              <a:schemeClr val="lt1"/>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800"/>
              <a:buFont typeface="Calibri"/>
              <a:buNone/>
            </a:pPr>
            <a:r>
              <a:rPr b="1" i="0" lang="en-US" sz="1800" u="none" cap="none" strike="noStrike">
                <a:solidFill>
                  <a:srgbClr val="FFFFFF"/>
                </a:solidFill>
                <a:latin typeface="Calibri"/>
                <a:ea typeface="Calibri"/>
                <a:cs typeface="Calibri"/>
                <a:sym typeface="Calibri"/>
              </a:rPr>
              <a:t>This is how that presentation slide should have looked….</a:t>
            </a:r>
            <a:endParaRPr b="1" i="0" sz="1800" u="none" cap="none" strike="noStrike">
              <a:solidFill>
                <a:srgbClr val="FFFFFF"/>
              </a:solidFill>
              <a:latin typeface="Calibri"/>
              <a:ea typeface="Calibri"/>
              <a:cs typeface="Calibri"/>
              <a:sym typeface="Calibri"/>
            </a:endParaRPr>
          </a:p>
        </p:txBody>
      </p:sp>
      <p:pic>
        <p:nvPicPr>
          <p:cNvPr id="86" name="Google Shape;86;p12"/>
          <p:cNvPicPr preferRelativeResize="0"/>
          <p:nvPr/>
        </p:nvPicPr>
        <p:blipFill rotWithShape="1">
          <a:blip r:embed="rId3">
            <a:alphaModFix/>
          </a:blip>
          <a:srcRect b="0" l="0" r="0" t="0"/>
          <a:stretch/>
        </p:blipFill>
        <p:spPr>
          <a:xfrm>
            <a:off x="1018586" y="1408077"/>
            <a:ext cx="7106828" cy="4859737"/>
          </a:xfrm>
          <a:prstGeom prst="rect">
            <a:avLst/>
          </a:prstGeom>
          <a:noFill/>
          <a:ln>
            <a:noFill/>
          </a:ln>
        </p:spPr>
      </p:pic>
    </p:spTree>
  </p:cSld>
  <p:clrMapOvr>
    <a:masterClrMapping/>
  </p:clrMapOvr>
  <p:transition spd="med">
    <p:fade/>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